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80" r:id="rId2"/>
    <p:sldId id="281" r:id="rId3"/>
    <p:sldId id="282" r:id="rId4"/>
    <p:sldId id="283" r:id="rId5"/>
    <p:sldId id="284" r:id="rId6"/>
    <p:sldId id="301" r:id="rId7"/>
    <p:sldId id="302" r:id="rId8"/>
    <p:sldId id="303" r:id="rId9"/>
    <p:sldId id="312" r:id="rId10"/>
    <p:sldId id="256" r:id="rId11"/>
    <p:sldId id="257" r:id="rId12"/>
    <p:sldId id="258" r:id="rId13"/>
    <p:sldId id="259" r:id="rId14"/>
    <p:sldId id="260" r:id="rId15"/>
    <p:sldId id="261" r:id="rId16"/>
    <p:sldId id="262" r:id="rId17"/>
    <p:sldId id="263" r:id="rId18"/>
    <p:sldId id="264" r:id="rId19"/>
    <p:sldId id="265" r:id="rId20"/>
    <p:sldId id="267" r:id="rId21"/>
    <p:sldId id="268" r:id="rId22"/>
    <p:sldId id="266" r:id="rId23"/>
    <p:sldId id="269" r:id="rId24"/>
    <p:sldId id="270" r:id="rId25"/>
    <p:sldId id="271" r:id="rId26"/>
    <p:sldId id="272" r:id="rId27"/>
    <p:sldId id="273" r:id="rId28"/>
    <p:sldId id="274" r:id="rId29"/>
    <p:sldId id="275" r:id="rId30"/>
    <p:sldId id="276" r:id="rId31"/>
    <p:sldId id="277" r:id="rId32"/>
    <p:sldId id="278" r:id="rId33"/>
    <p:sldId id="286" r:id="rId34"/>
    <p:sldId id="287" r:id="rId35"/>
    <p:sldId id="288" r:id="rId36"/>
    <p:sldId id="289" r:id="rId37"/>
    <p:sldId id="290" r:id="rId38"/>
    <p:sldId id="293" r:id="rId39"/>
    <p:sldId id="294" r:id="rId40"/>
    <p:sldId id="295" r:id="rId41"/>
    <p:sldId id="296" r:id="rId42"/>
    <p:sldId id="299" r:id="rId43"/>
    <p:sldId id="300" r:id="rId44"/>
    <p:sldId id="304" r:id="rId45"/>
    <p:sldId id="305" r:id="rId46"/>
    <p:sldId id="306" r:id="rId47"/>
    <p:sldId id="307" r:id="rId48"/>
    <p:sldId id="308" r:id="rId49"/>
    <p:sldId id="309" r:id="rId50"/>
    <p:sldId id="310" r:id="rId51"/>
    <p:sldId id="31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EFC"/>
    <a:srgbClr val="025E5B"/>
    <a:srgbClr val="E6CA64"/>
    <a:srgbClr val="F7C339"/>
    <a:srgbClr val="D1AB21"/>
    <a:srgbClr val="21D4FD"/>
    <a:srgbClr val="E1BF41"/>
    <a:srgbClr val="B0D3FE"/>
    <a:srgbClr val="98EBFE"/>
    <a:srgbClr val="011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94660"/>
  </p:normalViewPr>
  <p:slideViewPr>
    <p:cSldViewPr>
      <p:cViewPr varScale="1">
        <p:scale>
          <a:sx n="83" d="100"/>
          <a:sy n="83" d="100"/>
        </p:scale>
        <p:origin x="-11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1F833-D071-4123-8B6C-80422EA9ABFB}" type="datetimeFigureOut">
              <a:rPr lang="en-US" smtClean="0"/>
              <a:t>5/7/2025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E6B1B1-3577-4399-9E53-BF84147C93ED}" type="slidenum">
              <a:rPr lang="en-US" smtClean="0"/>
              <a:t>‹#›</a:t>
            </a:fld>
            <a:endParaRPr lang="en-US"/>
          </a:p>
        </p:txBody>
      </p:sp>
    </p:spTree>
    <p:extLst>
      <p:ext uri="{BB962C8B-B14F-4D97-AF65-F5344CB8AC3E}">
        <p14:creationId xmlns:p14="http://schemas.microsoft.com/office/powerpoint/2010/main" val="405144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6B1B1-3577-4399-9E53-BF84147C93ED}" type="slidenum">
              <a:rPr lang="en-US" smtClean="0"/>
              <a:t>10</a:t>
            </a:fld>
            <a:endParaRPr lang="en-US"/>
          </a:p>
        </p:txBody>
      </p:sp>
    </p:spTree>
    <p:extLst>
      <p:ext uri="{BB962C8B-B14F-4D97-AF65-F5344CB8AC3E}">
        <p14:creationId xmlns:p14="http://schemas.microsoft.com/office/powerpoint/2010/main" val="233815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C81EE-4B76-4FC5-A0C4-0D06E1CF206A}" type="datetime1">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475F9-0A06-4BBB-937F-14BB05724D19}" type="slidenum">
              <a:rPr lang="en-US" smtClean="0"/>
              <a:t>‹#›</a:t>
            </a:fld>
            <a:endParaRPr lang="en-US"/>
          </a:p>
        </p:txBody>
      </p:sp>
    </p:spTree>
    <p:extLst>
      <p:ext uri="{BB962C8B-B14F-4D97-AF65-F5344CB8AC3E}">
        <p14:creationId xmlns:p14="http://schemas.microsoft.com/office/powerpoint/2010/main" val="135915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F73C31-2728-4437-BB9E-E6EC621C0E15}" type="datetime1">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475F9-0A06-4BBB-937F-14BB05724D19}" type="slidenum">
              <a:rPr lang="en-US" smtClean="0"/>
              <a:t>‹#›</a:t>
            </a:fld>
            <a:endParaRPr lang="en-US"/>
          </a:p>
        </p:txBody>
      </p:sp>
    </p:spTree>
    <p:extLst>
      <p:ext uri="{BB962C8B-B14F-4D97-AF65-F5344CB8AC3E}">
        <p14:creationId xmlns:p14="http://schemas.microsoft.com/office/powerpoint/2010/main" val="77489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268CF-C654-436B-9114-BB0B7532BC7E}" type="datetime1">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475F9-0A06-4BBB-937F-14BB05724D19}" type="slidenum">
              <a:rPr lang="en-US" smtClean="0"/>
              <a:t>‹#›</a:t>
            </a:fld>
            <a:endParaRPr lang="en-US"/>
          </a:p>
        </p:txBody>
      </p:sp>
    </p:spTree>
    <p:extLst>
      <p:ext uri="{BB962C8B-B14F-4D97-AF65-F5344CB8AC3E}">
        <p14:creationId xmlns:p14="http://schemas.microsoft.com/office/powerpoint/2010/main" val="192474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5FBB3-F61C-4F08-8CFC-0322340635EF}" type="datetime1">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475F9-0A06-4BBB-937F-14BB05724D19}" type="slidenum">
              <a:rPr lang="en-US" smtClean="0"/>
              <a:t>‹#›</a:t>
            </a:fld>
            <a:endParaRPr lang="en-US"/>
          </a:p>
        </p:txBody>
      </p:sp>
    </p:spTree>
    <p:extLst>
      <p:ext uri="{BB962C8B-B14F-4D97-AF65-F5344CB8AC3E}">
        <p14:creationId xmlns:p14="http://schemas.microsoft.com/office/powerpoint/2010/main" val="105637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848FD-6A92-4D05-8102-6A189299D770}" type="datetime1">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475F9-0A06-4BBB-937F-14BB05724D19}" type="slidenum">
              <a:rPr lang="en-US" smtClean="0"/>
              <a:t>‹#›</a:t>
            </a:fld>
            <a:endParaRPr lang="en-US"/>
          </a:p>
        </p:txBody>
      </p:sp>
    </p:spTree>
    <p:extLst>
      <p:ext uri="{BB962C8B-B14F-4D97-AF65-F5344CB8AC3E}">
        <p14:creationId xmlns:p14="http://schemas.microsoft.com/office/powerpoint/2010/main" val="92650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6E56D9-1FE5-42A4-960F-A0312FD50900}" type="datetime1">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475F9-0A06-4BBB-937F-14BB05724D19}" type="slidenum">
              <a:rPr lang="en-US" smtClean="0"/>
              <a:t>‹#›</a:t>
            </a:fld>
            <a:endParaRPr lang="en-US"/>
          </a:p>
        </p:txBody>
      </p:sp>
    </p:spTree>
    <p:extLst>
      <p:ext uri="{BB962C8B-B14F-4D97-AF65-F5344CB8AC3E}">
        <p14:creationId xmlns:p14="http://schemas.microsoft.com/office/powerpoint/2010/main" val="336395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C17E4B-48B1-47C7-B173-BB93C5C4698E}" type="datetime1">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475F9-0A06-4BBB-937F-14BB05724D19}" type="slidenum">
              <a:rPr lang="en-US" smtClean="0"/>
              <a:t>‹#›</a:t>
            </a:fld>
            <a:endParaRPr lang="en-US"/>
          </a:p>
        </p:txBody>
      </p:sp>
    </p:spTree>
    <p:extLst>
      <p:ext uri="{BB962C8B-B14F-4D97-AF65-F5344CB8AC3E}">
        <p14:creationId xmlns:p14="http://schemas.microsoft.com/office/powerpoint/2010/main" val="47746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4B52DB-EFC9-474C-8271-BB60E81C09E2}" type="datetime1">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475F9-0A06-4BBB-937F-14BB05724D19}" type="slidenum">
              <a:rPr lang="en-US" smtClean="0"/>
              <a:t>‹#›</a:t>
            </a:fld>
            <a:endParaRPr lang="en-US"/>
          </a:p>
        </p:txBody>
      </p:sp>
    </p:spTree>
    <p:extLst>
      <p:ext uri="{BB962C8B-B14F-4D97-AF65-F5344CB8AC3E}">
        <p14:creationId xmlns:p14="http://schemas.microsoft.com/office/powerpoint/2010/main" val="59124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0DF7B-B8C3-4090-8682-6556BCFE93BA}" type="datetime1">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475F9-0A06-4BBB-937F-14BB05724D19}" type="slidenum">
              <a:rPr lang="en-US" smtClean="0"/>
              <a:t>‹#›</a:t>
            </a:fld>
            <a:endParaRPr lang="en-US"/>
          </a:p>
        </p:txBody>
      </p:sp>
    </p:spTree>
    <p:extLst>
      <p:ext uri="{BB962C8B-B14F-4D97-AF65-F5344CB8AC3E}">
        <p14:creationId xmlns:p14="http://schemas.microsoft.com/office/powerpoint/2010/main" val="253544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E9418-4992-4289-AF2D-2E2ADEDE5EF6}" type="datetime1">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475F9-0A06-4BBB-937F-14BB05724D19}" type="slidenum">
              <a:rPr lang="en-US" smtClean="0"/>
              <a:t>‹#›</a:t>
            </a:fld>
            <a:endParaRPr lang="en-US"/>
          </a:p>
        </p:txBody>
      </p:sp>
    </p:spTree>
    <p:extLst>
      <p:ext uri="{BB962C8B-B14F-4D97-AF65-F5344CB8AC3E}">
        <p14:creationId xmlns:p14="http://schemas.microsoft.com/office/powerpoint/2010/main" val="187930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628A9-14F0-4B43-B44A-D845AB11E564}" type="datetime1">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475F9-0A06-4BBB-937F-14BB05724D19}" type="slidenum">
              <a:rPr lang="en-US" smtClean="0"/>
              <a:t>‹#›</a:t>
            </a:fld>
            <a:endParaRPr lang="en-US"/>
          </a:p>
        </p:txBody>
      </p:sp>
    </p:spTree>
    <p:extLst>
      <p:ext uri="{BB962C8B-B14F-4D97-AF65-F5344CB8AC3E}">
        <p14:creationId xmlns:p14="http://schemas.microsoft.com/office/powerpoint/2010/main" val="229716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84805-FB41-4069-B1E8-075EDF7225A6}" type="datetime1">
              <a:rPr lang="en-US" smtClean="0"/>
              <a:t>5/7/2025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475F9-0A06-4BBB-937F-14BB05724D19}" type="slidenum">
              <a:rPr lang="en-US" smtClean="0"/>
              <a:t>‹#›</a:t>
            </a:fld>
            <a:endParaRPr lang="en-US"/>
          </a:p>
        </p:txBody>
      </p:sp>
    </p:spTree>
    <p:extLst>
      <p:ext uri="{BB962C8B-B14F-4D97-AF65-F5344CB8AC3E}">
        <p14:creationId xmlns:p14="http://schemas.microsoft.com/office/powerpoint/2010/main" val="356150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1.xml"/><Relationship Id="rId7" Type="http://schemas.openxmlformats.org/officeDocument/2006/relationships/slide" Target="slide15.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5.xml"/><Relationship Id="rId7" Type="http://schemas.openxmlformats.org/officeDocument/2006/relationships/slide" Target="slide29.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2.xml"/><Relationship Id="rId7" Type="http://schemas.openxmlformats.org/officeDocument/2006/relationships/slide" Target="slide36.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 Id="rId5" Type="http://schemas.openxmlformats.org/officeDocument/2006/relationships/slide" Target="slide41.xml"/><Relationship Id="rId4" Type="http://schemas.openxmlformats.org/officeDocument/2006/relationships/slide" Target="slide40.xml"/></Relationships>
</file>

<file path=ppt/slides/_rels/slide7.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45.xml"/><Relationship Id="rId7" Type="http://schemas.openxmlformats.org/officeDocument/2006/relationships/slide" Target="slide49.xml"/><Relationship Id="rId2"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4150057"/>
            <a:ext cx="7772400" cy="1869743"/>
          </a:xfrm>
          <a:prstGeom prst="rect">
            <a:avLst/>
          </a:prstGeom>
        </p:spPr>
        <p:txBody>
          <a:bodyPr wrap="square">
            <a:spAutoFit/>
          </a:bodyPr>
          <a:lstStyle/>
          <a:p>
            <a:pPr algn="ctr" rtl="1">
              <a:lnSpc>
                <a:spcPct val="150000"/>
              </a:lnSpc>
              <a:tabLst>
                <a:tab pos="2971800" algn="ctr"/>
                <a:tab pos="5943600" algn="r"/>
              </a:tabLst>
            </a:pPr>
            <a:r>
              <a:rPr lang="fa-IR" dirty="0" smtClean="0">
                <a:solidFill>
                  <a:schemeClr val="tx2"/>
                </a:solidFill>
                <a:ea typeface="Calibri"/>
                <a:cs typeface="B Titr" panose="00000700000000000000" pitchFamily="2" charset="-78"/>
              </a:rPr>
              <a:t>نیازمندی­های قطعات و تجهيزات</a:t>
            </a:r>
            <a:br>
              <a:rPr lang="fa-IR" dirty="0" smtClean="0">
                <a:solidFill>
                  <a:schemeClr val="tx2"/>
                </a:solidFill>
                <a:ea typeface="Calibri"/>
                <a:cs typeface="B Titr" panose="00000700000000000000" pitchFamily="2" charset="-78"/>
              </a:rPr>
            </a:br>
            <a:r>
              <a:rPr lang="fa-IR" sz="3600" dirty="0" smtClean="0">
                <a:solidFill>
                  <a:srgbClr val="21D4FD"/>
                </a:solidFill>
                <a:ea typeface="Calibri"/>
                <a:cs typeface="B Titr" panose="00000700000000000000" pitchFamily="2" charset="-78"/>
              </a:rPr>
              <a:t> </a:t>
            </a:r>
            <a:r>
              <a:rPr lang="fa-IR" sz="3600" dirty="0">
                <a:solidFill>
                  <a:srgbClr val="21D4FD"/>
                </a:solidFill>
                <a:ea typeface="Calibri"/>
                <a:cs typeface="B Titr" panose="00000700000000000000" pitchFamily="2" charset="-78"/>
              </a:rPr>
              <a:t>شرکت خطوط لوله و مخابرات نفت </a:t>
            </a:r>
            <a:r>
              <a:rPr lang="fa-IR" sz="3600" dirty="0" smtClean="0">
                <a:solidFill>
                  <a:srgbClr val="21D4FD"/>
                </a:solidFill>
                <a:ea typeface="Calibri"/>
                <a:cs typeface="B Titr" panose="00000700000000000000" pitchFamily="2" charset="-78"/>
              </a:rPr>
              <a:t>ایران</a:t>
            </a:r>
            <a:endParaRPr lang="en-US" sz="2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733163" y="2877677"/>
            <a:ext cx="1676400" cy="1313323"/>
          </a:xfrm>
          <a:prstGeom prst="rect">
            <a:avLst/>
          </a:prstGeom>
          <a:noFill/>
        </p:spPr>
      </p:pic>
      <p:pic>
        <p:nvPicPr>
          <p:cNvPr id="4098" name="Picture 2" descr="F:\رويدادها\1404\نمايشگاه نفت 1404\لوگو نمایشگاه\29heaf-w=1920h=435mode=cropscale=both.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810"/>
            <a:ext cx="9142726"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082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Users\kazemi-a\Desktop\Subject\_M0A00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06780" y="2043430"/>
            <a:ext cx="7246620" cy="4281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271029685"/>
              </p:ext>
            </p:extLst>
          </p:nvPr>
        </p:nvGraphicFramePr>
        <p:xfrm>
          <a:off x="914400" y="1600200"/>
          <a:ext cx="7239000" cy="1143000"/>
        </p:xfrm>
        <a:graphic>
          <a:graphicData uri="http://schemas.openxmlformats.org/drawingml/2006/table">
            <a:tbl>
              <a:tblPr rtl="1">
                <a:tableStyleId>{5C22544A-7EE6-4342-B048-85BDC9FD1C3A}</a:tableStyleId>
              </a:tblPr>
              <a:tblGrid>
                <a:gridCol w="4419600"/>
                <a:gridCol w="2819400"/>
              </a:tblGrid>
              <a:tr h="457200">
                <a:tc gridSpan="2">
                  <a:txBody>
                    <a:bodyPr/>
                    <a:lstStyle/>
                    <a:p>
                      <a:pPr algn="ctr" rtl="1" fontAlgn="ctr"/>
                      <a:r>
                        <a:rPr lang="fa-IR" sz="1600" b="1" dirty="0" smtClean="0">
                          <a:solidFill>
                            <a:schemeClr val="accent5">
                              <a:lumMod val="20000"/>
                              <a:lumOff val="80000"/>
                            </a:schemeClr>
                          </a:solidFill>
                          <a:effectLst/>
                          <a:cs typeface="B Titr" panose="00000700000000000000" pitchFamily="2" charset="-78"/>
                        </a:rPr>
                        <a:t>شماره طبقه‌بندي -</a:t>
                      </a:r>
                      <a:r>
                        <a:rPr lang="en-US" b="1" dirty="0" smtClean="0">
                          <a:solidFill>
                            <a:schemeClr val="accent5">
                              <a:lumMod val="20000"/>
                              <a:lumOff val="80000"/>
                            </a:schemeClr>
                          </a:solidFill>
                          <a:effectLst/>
                        </a:rPr>
                        <a:t>6080605063 </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سويیچ/ نشانگر فشار مایعات درون خطوط لوله</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Pressure Switch</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41788" y="313085"/>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10</a:t>
            </a:fld>
            <a:endParaRPr lang="en-US"/>
          </a:p>
        </p:txBody>
      </p:sp>
      <p:pic>
        <p:nvPicPr>
          <p:cNvPr id="9" name="Picture 2" descr="F:\رويدادها\1404\نمايشگاه نفت 1404\لوگو نمایشگاه\lpo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873" y="506349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2113549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C:\Users\kazemi-a\Desktop\Subject\_M0A0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690" y="1706880"/>
            <a:ext cx="7200900" cy="4800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941603392"/>
              </p:ext>
            </p:extLst>
          </p:nvPr>
        </p:nvGraphicFramePr>
        <p:xfrm>
          <a:off x="914400" y="1600200"/>
          <a:ext cx="7239000" cy="1143000"/>
        </p:xfrm>
        <a:graphic>
          <a:graphicData uri="http://schemas.openxmlformats.org/drawingml/2006/table">
            <a:tbl>
              <a:tblPr rtl="1">
                <a:tableStyleId>{5C22544A-7EE6-4342-B048-85BDC9FD1C3A}</a:tableStyleId>
              </a:tblPr>
              <a:tblGrid>
                <a:gridCol w="4419600"/>
                <a:gridCol w="2819400"/>
              </a:tblGrid>
              <a:tr h="457200">
                <a:tc gridSpan="2">
                  <a:txBody>
                    <a:bodyPr/>
                    <a:lstStyle/>
                    <a:p>
                      <a:pPr algn="ctr" rtl="1" fontAlgn="ctr"/>
                      <a:r>
                        <a:rPr lang="fa-IR" sz="1600" b="1" dirty="0" smtClean="0">
                          <a:solidFill>
                            <a:schemeClr val="accent5">
                              <a:lumMod val="20000"/>
                              <a:lumOff val="80000"/>
                            </a:schemeClr>
                          </a:solidFill>
                          <a:effectLst/>
                          <a:cs typeface="B Titr" panose="00000700000000000000" pitchFamily="2" charset="-78"/>
                        </a:rPr>
                        <a:t>شماره طبقه‌بندي - </a:t>
                      </a:r>
                      <a:r>
                        <a:rPr lang="en-US" b="1" dirty="0" smtClean="0">
                          <a:solidFill>
                            <a:schemeClr val="accent5">
                              <a:lumMod val="20000"/>
                              <a:lumOff val="80000"/>
                            </a:schemeClr>
                          </a:solidFill>
                          <a:effectLst/>
                        </a:rPr>
                        <a:t>5977424099</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سویچ/ نشانگر فشار مایعات درون خطوط لوله</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Pressure Switch</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11</a:t>
            </a:fld>
            <a:endParaRPr lang="en-US"/>
          </a:p>
        </p:txBody>
      </p:sp>
      <p:pic>
        <p:nvPicPr>
          <p:cNvPr id="8"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749" y="526542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1281710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kazemi-a\Desktop\Subject\_M0A00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37260" y="2545080"/>
            <a:ext cx="7200900" cy="39319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517424341"/>
              </p:ext>
            </p:extLst>
          </p:nvPr>
        </p:nvGraphicFramePr>
        <p:xfrm>
          <a:off x="914400" y="1600200"/>
          <a:ext cx="7239000" cy="1143000"/>
        </p:xfrm>
        <a:graphic>
          <a:graphicData uri="http://schemas.openxmlformats.org/drawingml/2006/table">
            <a:tbl>
              <a:tblPr rtl="1">
                <a:tableStyleId>{5C22544A-7EE6-4342-B048-85BDC9FD1C3A}</a:tableStyleId>
              </a:tblPr>
              <a:tblGrid>
                <a:gridCol w="3627120"/>
                <a:gridCol w="3611880"/>
              </a:tblGrid>
              <a:tr h="457200">
                <a:tc gridSpan="2">
                  <a:txBody>
                    <a:bodyPr/>
                    <a:lstStyle/>
                    <a:p>
                      <a:pPr algn="ctr" rtl="1" fontAlgn="ctr"/>
                      <a:r>
                        <a:rPr lang="fa-IR" sz="1600" b="1" dirty="0" smtClean="0">
                          <a:solidFill>
                            <a:schemeClr val="accent5">
                              <a:lumMod val="20000"/>
                              <a:lumOff val="80000"/>
                            </a:schemeClr>
                          </a:solidFill>
                          <a:effectLst/>
                          <a:cs typeface="B Titr" panose="00000700000000000000" pitchFamily="2" charset="-78"/>
                        </a:rPr>
                        <a:t>شماره طبقه‌بندي - </a:t>
                      </a:r>
                      <a:r>
                        <a:rPr lang="en-US" b="1" dirty="0" smtClean="0">
                          <a:solidFill>
                            <a:schemeClr val="accent5">
                              <a:lumMod val="20000"/>
                              <a:lumOff val="80000"/>
                            </a:schemeClr>
                          </a:solidFill>
                          <a:effectLst/>
                        </a:rPr>
                        <a:t>5905257163</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برد الکترونیکی سیگنالهای لرزش</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Dual Velocity Monitor</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12</a:t>
            </a:fld>
            <a:endParaRPr lang="en-US"/>
          </a:p>
        </p:txBody>
      </p:sp>
      <p:pic>
        <p:nvPicPr>
          <p:cNvPr id="7"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80" y="280797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290425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kazemi-a\Desktop\Subject\_M0A00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4400" y="2743200"/>
            <a:ext cx="7210425" cy="39090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977743318"/>
              </p:ext>
            </p:extLst>
          </p:nvPr>
        </p:nvGraphicFramePr>
        <p:xfrm>
          <a:off x="914400" y="1600200"/>
          <a:ext cx="7239000" cy="1143000"/>
        </p:xfrm>
        <a:graphic>
          <a:graphicData uri="http://schemas.openxmlformats.org/drawingml/2006/table">
            <a:tbl>
              <a:tblPr rtl="1">
                <a:tableStyleId>{5C22544A-7EE6-4342-B048-85BDC9FD1C3A}</a:tableStyleId>
              </a:tblPr>
              <a:tblGrid>
                <a:gridCol w="4419600"/>
                <a:gridCol w="2819400"/>
              </a:tblGrid>
              <a:tr h="457200">
                <a:tc gridSpan="2">
                  <a:txBody>
                    <a:bodyPr/>
                    <a:lstStyle/>
                    <a:p>
                      <a:pPr algn="ctr" rtl="1" fontAlgn="ctr"/>
                      <a:r>
                        <a:rPr lang="fa-IR" sz="1600" b="1" dirty="0" smtClean="0">
                          <a:solidFill>
                            <a:schemeClr val="accent5">
                              <a:lumMod val="20000"/>
                              <a:lumOff val="80000"/>
                            </a:schemeClr>
                          </a:solidFill>
                          <a:effectLst/>
                          <a:cs typeface="B Titr" panose="00000700000000000000" pitchFamily="2" charset="-78"/>
                        </a:rPr>
                        <a:t>شماره طبقه‌بندي - </a:t>
                      </a:r>
                      <a:r>
                        <a:rPr lang="en-US" b="1" dirty="0" smtClean="0">
                          <a:solidFill>
                            <a:schemeClr val="accent5">
                              <a:lumMod val="20000"/>
                              <a:lumOff val="80000"/>
                            </a:schemeClr>
                          </a:solidFill>
                          <a:effectLst/>
                        </a:rPr>
                        <a:t>6080653713</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سویچ/ نشانگر فشار مایعات درون خطوط لوله</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Pressure Switch</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13</a:t>
            </a:fld>
            <a:endParaRPr lang="en-US"/>
          </a:p>
        </p:txBody>
      </p:sp>
      <p:pic>
        <p:nvPicPr>
          <p:cNvPr id="7"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510" y="542544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5381625" y="627126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087839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kazemi-a\Desktop\Subject\_M0A00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140" y="2461260"/>
            <a:ext cx="6217920" cy="41452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188199782"/>
              </p:ext>
            </p:extLst>
          </p:nvPr>
        </p:nvGraphicFramePr>
        <p:xfrm>
          <a:off x="1493520" y="1447800"/>
          <a:ext cx="6233160" cy="1143000"/>
        </p:xfrm>
        <a:graphic>
          <a:graphicData uri="http://schemas.openxmlformats.org/drawingml/2006/table">
            <a:tbl>
              <a:tblPr rtl="1">
                <a:tableStyleId>{5C22544A-7EE6-4342-B048-85BDC9FD1C3A}</a:tableStyleId>
              </a:tblPr>
              <a:tblGrid>
                <a:gridCol w="2636966"/>
                <a:gridCol w="3596194"/>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6007256413</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سطح سنج مخازن</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Digital Tank Level Gauge</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14</a:t>
            </a:fld>
            <a:endParaRPr lang="en-US" dirty="0"/>
          </a:p>
        </p:txBody>
      </p:sp>
      <p:pic>
        <p:nvPicPr>
          <p:cNvPr id="8"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7040" y="268605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3970" y="1002268"/>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48698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kazemi-a\Desktop\Subject\_M0A00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47800" y="2449830"/>
            <a:ext cx="6334125" cy="4103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275453778"/>
              </p:ext>
            </p:extLst>
          </p:nvPr>
        </p:nvGraphicFramePr>
        <p:xfrm>
          <a:off x="1443037" y="1524000"/>
          <a:ext cx="6334125" cy="1288558"/>
        </p:xfrm>
        <a:graphic>
          <a:graphicData uri="http://schemas.openxmlformats.org/drawingml/2006/table">
            <a:tbl>
              <a:tblPr rtl="1">
                <a:tableStyleId>{5C22544A-7EE6-4342-B048-85BDC9FD1C3A}</a:tableStyleId>
              </a:tblPr>
              <a:tblGrid>
                <a:gridCol w="3867150"/>
                <a:gridCol w="2466975"/>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6081470013</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fa-IR" dirty="0" smtClean="0">
                          <a:effectLst/>
                        </a:rPr>
                        <a:t/>
                      </a:r>
                      <a:br>
                        <a:rPr lang="fa-IR" dirty="0" smtClean="0">
                          <a:effectLst/>
                        </a:rPr>
                      </a:b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سویچ / نشانگر سطح مایعات درون خطوط لوله</a:t>
                      </a:r>
                    </a:p>
                    <a:p>
                      <a:pPr algn="ctr" rtl="1" fontAlgn="ctr"/>
                      <a:endParaRPr lang="fa-IR" sz="1800" b="0" i="0" u="none" strike="noStrike" dirty="0">
                        <a:solidFill>
                          <a:srgbClr val="000000"/>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Level Switches</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15</a:t>
            </a:fld>
            <a:endParaRPr lang="en-US"/>
          </a:p>
        </p:txBody>
      </p:sp>
      <p:pic>
        <p:nvPicPr>
          <p:cNvPr id="7"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910" y="289179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3970" y="1078468"/>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683278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kazemi-a\Desktop\Subject\_M0A004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4400" y="2297430"/>
            <a:ext cx="7239000" cy="4000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483435185"/>
              </p:ext>
            </p:extLst>
          </p:nvPr>
        </p:nvGraphicFramePr>
        <p:xfrm>
          <a:off x="914400" y="1524000"/>
          <a:ext cx="7239000" cy="1143000"/>
        </p:xfrm>
        <a:graphic>
          <a:graphicData uri="http://schemas.openxmlformats.org/drawingml/2006/table">
            <a:tbl>
              <a:tblPr rtl="1">
                <a:tableStyleId>{5C22544A-7EE6-4342-B048-85BDC9FD1C3A}</a:tableStyleId>
              </a:tblPr>
              <a:tblGrid>
                <a:gridCol w="4419600"/>
                <a:gridCol w="281940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2070202383</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سویچ / نشانگر فشار سوخت توربینهای سولار</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Switch Gas Fuel </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16</a:t>
            </a:fld>
            <a:endParaRPr lang="en-US"/>
          </a:p>
        </p:txBody>
      </p:sp>
      <p:pic>
        <p:nvPicPr>
          <p:cNvPr id="8"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9950" y="276225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3970" y="1066800"/>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037681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kazemi-a\Desktop\Subject\_M0A005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4400" y="2594610"/>
            <a:ext cx="7239000" cy="37833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670592741"/>
              </p:ext>
            </p:extLst>
          </p:nvPr>
        </p:nvGraphicFramePr>
        <p:xfrm>
          <a:off x="914400" y="1600200"/>
          <a:ext cx="7239000" cy="1143000"/>
        </p:xfrm>
        <a:graphic>
          <a:graphicData uri="http://schemas.openxmlformats.org/drawingml/2006/table">
            <a:tbl>
              <a:tblPr rtl="1">
                <a:tableStyleId>{5C22544A-7EE6-4342-B048-85BDC9FD1C3A}</a:tableStyleId>
              </a:tblPr>
              <a:tblGrid>
                <a:gridCol w="3749040"/>
                <a:gridCol w="348996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2070210273</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سویچ / نشانگر فشار سوخت توربینهای سولار</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Switch-Press (S380-2)</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17</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81940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528920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kazemi-a\Desktop\Subject\_M0A00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4400" y="2743200"/>
            <a:ext cx="7239000" cy="3416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12862742"/>
              </p:ext>
            </p:extLst>
          </p:nvPr>
        </p:nvGraphicFramePr>
        <p:xfrm>
          <a:off x="914400" y="1600200"/>
          <a:ext cx="7239000" cy="1143000"/>
        </p:xfrm>
        <a:graphic>
          <a:graphicData uri="http://schemas.openxmlformats.org/drawingml/2006/table">
            <a:tbl>
              <a:tblPr rtl="1">
                <a:tableStyleId>{5C22544A-7EE6-4342-B048-85BDC9FD1C3A}</a:tableStyleId>
              </a:tblPr>
              <a:tblGrid>
                <a:gridCol w="5029200"/>
                <a:gridCol w="220980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2070122673</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ولو برقی با قابلیت </a:t>
                      </a:r>
                      <a:r>
                        <a:rPr kumimoji="0" lang="en-US" sz="1800" b="1" i="0" u="none" strike="noStrike" kern="1200" cap="none" spc="0" normalizeH="0" baseline="0" noProof="0" dirty="0" smtClean="0">
                          <a:ln>
                            <a:noFill/>
                          </a:ln>
                          <a:solidFill>
                            <a:prstClr val="black"/>
                          </a:solidFill>
                          <a:effectLst/>
                          <a:uLnTx/>
                          <a:uFillTx/>
                          <a:latin typeface="+mn-lt"/>
                          <a:cs typeface="B Titr" panose="00000700000000000000" pitchFamily="2" charset="-78"/>
                        </a:rPr>
                        <a:t>on/off</a:t>
                      </a: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a:t>
                      </a:r>
                      <a:r>
                        <a:rPr kumimoji="0" lang="en-US"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a:t>
                      </a: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در مسیر سوخت توربینهای سولار</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Solenoid Assy</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18</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81940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1" name="Group 10"/>
          <p:cNvGrpSpPr/>
          <p:nvPr/>
        </p:nvGrpSpPr>
        <p:grpSpPr>
          <a:xfrm>
            <a:off x="38100" y="6400800"/>
            <a:ext cx="2743200" cy="381000"/>
            <a:chOff x="38100" y="6400800"/>
            <a:chExt cx="2743200" cy="381000"/>
          </a:xfrm>
        </p:grpSpPr>
        <p:sp>
          <p:nvSpPr>
            <p:cNvPr id="12" name="Action Button: Back or Previous 11">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15824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kazemi-a\Desktop\Subject\_M0A00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4400" y="2667000"/>
            <a:ext cx="7239000" cy="382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571470488"/>
              </p:ext>
            </p:extLst>
          </p:nvPr>
        </p:nvGraphicFramePr>
        <p:xfrm>
          <a:off x="914400" y="1600200"/>
          <a:ext cx="7239000" cy="1143000"/>
        </p:xfrm>
        <a:graphic>
          <a:graphicData uri="http://schemas.openxmlformats.org/drawingml/2006/table">
            <a:tbl>
              <a:tblPr rtl="1">
                <a:tableStyleId>{5C22544A-7EE6-4342-B048-85BDC9FD1C3A}</a:tableStyleId>
              </a:tblPr>
              <a:tblGrid>
                <a:gridCol w="4038600"/>
                <a:gridCol w="320040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2070760549</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سويیچ / نشانگر فشار سوخت توربینهای سولار</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Pressure Switch /Gauge</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19</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5885" y="281940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043874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C475F9-0A06-4BBB-937F-14BB05724D19}" type="slidenum">
              <a:rPr lang="en-US" smtClean="0"/>
              <a:t>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8471473"/>
              </p:ext>
            </p:extLst>
          </p:nvPr>
        </p:nvGraphicFramePr>
        <p:xfrm>
          <a:off x="457200" y="914400"/>
          <a:ext cx="8407400" cy="4953003"/>
        </p:xfrm>
        <a:graphic>
          <a:graphicData uri="http://schemas.openxmlformats.org/drawingml/2006/table">
            <a:tbl>
              <a:tblPr rtl="1"/>
              <a:tblGrid>
                <a:gridCol w="457200"/>
                <a:gridCol w="1219200"/>
                <a:gridCol w="3708400"/>
                <a:gridCol w="3022600"/>
              </a:tblGrid>
              <a:tr h="848522">
                <a:tc gridSpan="4">
                  <a:txBody>
                    <a:bodyPr/>
                    <a:lstStyle/>
                    <a:p>
                      <a:pPr algn="ctr" rtl="1" fontAlgn="ctr"/>
                      <a:r>
                        <a:rPr lang="fa-IR" sz="2000" b="1" i="0" u="none" strike="noStrike" dirty="0">
                          <a:solidFill>
                            <a:srgbClr val="000000"/>
                          </a:solidFill>
                          <a:effectLst/>
                          <a:latin typeface="B Titr"/>
                          <a:cs typeface="B Titr" panose="00000700000000000000" pitchFamily="2" charset="-78"/>
                        </a:rPr>
                        <a:t>ليست نيازمندي‌هاي قطعات و تجهيزات ابزار </a:t>
                      </a:r>
                      <a:r>
                        <a:rPr lang="fa-IR" sz="2000" b="1" i="0" u="none" strike="noStrike" dirty="0" smtClean="0">
                          <a:solidFill>
                            <a:srgbClr val="000000"/>
                          </a:solidFill>
                          <a:effectLst/>
                          <a:latin typeface="B Titr"/>
                          <a:cs typeface="B Titr" panose="00000700000000000000" pitchFamily="2" charset="-78"/>
                        </a:rPr>
                        <a:t>دقيق</a:t>
                      </a:r>
                      <a:endParaRPr lang="fa-IR" sz="2000" b="1" i="0" u="none" strike="noStrike" dirty="0">
                        <a:solidFill>
                          <a:srgbClr val="000000"/>
                        </a:solidFill>
                        <a:effectLst/>
                        <a:latin typeface="B Titr"/>
                        <a:cs typeface="B Titr" panose="00000700000000000000" pitchFamily="2" charset="-78"/>
                      </a:endParaRPr>
                    </a:p>
                  </a:txBody>
                  <a:tcPr marL="8330" marR="8330" marT="8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91992">
                <a:tc>
                  <a:txBody>
                    <a:bodyPr/>
                    <a:lstStyle/>
                    <a:p>
                      <a:pPr algn="ctr" rtl="1" fontAlgn="ctr"/>
                      <a:r>
                        <a:rPr lang="fa-IR" sz="1400" b="1" i="0" u="none" strike="noStrike">
                          <a:solidFill>
                            <a:srgbClr val="000000"/>
                          </a:solidFill>
                          <a:effectLst/>
                          <a:latin typeface="B Titr"/>
                          <a:cs typeface="B Titr" panose="00000700000000000000" pitchFamily="2" charset="-78"/>
                        </a:rPr>
                        <a:t>ردیف</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a:solidFill>
                            <a:srgbClr val="000000"/>
                          </a:solidFill>
                          <a:effectLst/>
                          <a:latin typeface="B Titr"/>
                          <a:cs typeface="B Titr" panose="00000700000000000000" pitchFamily="2" charset="-78"/>
                        </a:rPr>
                        <a:t>شماره طبقه بندی</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dirty="0">
                          <a:solidFill>
                            <a:srgbClr val="000000"/>
                          </a:solidFill>
                          <a:effectLst/>
                          <a:latin typeface="B Titr"/>
                          <a:cs typeface="B Titr" panose="00000700000000000000" pitchFamily="2" charset="-78"/>
                        </a:rPr>
                        <a:t>عنوان</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a:solidFill>
                            <a:srgbClr val="000000"/>
                          </a:solidFill>
                          <a:effectLst/>
                          <a:latin typeface="B Titr"/>
                          <a:cs typeface="B Titr" panose="00000700000000000000" pitchFamily="2" charset="-78"/>
                        </a:rPr>
                        <a:t>شرح کالا</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493327">
                <a:tc>
                  <a:txBody>
                    <a:bodyPr/>
                    <a:lstStyle/>
                    <a:p>
                      <a:pPr algn="ctr" rtl="1" fontAlgn="ctr"/>
                      <a:r>
                        <a:rPr lang="en-US" sz="1800" b="1" i="0" u="none" strike="noStrike" dirty="0">
                          <a:solidFill>
                            <a:srgbClr val="000000"/>
                          </a:solidFill>
                          <a:effectLst/>
                          <a:latin typeface="B Nazanin"/>
                          <a:cs typeface="B Titr" panose="00000700000000000000" pitchFamily="2" charset="-78"/>
                        </a:rPr>
                        <a:t>1</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dirty="0">
                          <a:solidFill>
                            <a:srgbClr val="000000"/>
                          </a:solidFill>
                          <a:effectLst/>
                          <a:latin typeface="Times New Roman"/>
                          <a:cs typeface="B Titr" panose="00000700000000000000" pitchFamily="2" charset="-78"/>
                        </a:rPr>
                        <a:t>6080605063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2" action="ppaction://hlinksldjump"/>
                        </a:rPr>
                        <a:t>Pressure Switch</a:t>
                      </a:r>
                      <a:endParaRPr lang="en-US" sz="1800" b="1" i="0" u="none" strike="noStrike" dirty="0">
                        <a:solidFill>
                          <a:srgbClr val="C00000"/>
                        </a:solidFill>
                        <a:effectLst/>
                        <a:latin typeface="Times New Roman"/>
                        <a:cs typeface="B Titr" panose="00000700000000000000" pitchFamily="2" charset="-78"/>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سویچ </a:t>
                      </a:r>
                      <a:r>
                        <a:rPr lang="fa-IR" sz="1400" b="0" i="0" u="none" strike="noStrike" dirty="0">
                          <a:solidFill>
                            <a:srgbClr val="000000"/>
                          </a:solidFill>
                          <a:effectLst/>
                          <a:latin typeface="B Nazanin"/>
                          <a:cs typeface="B Titr" panose="00000700000000000000" pitchFamily="2" charset="-78"/>
                        </a:rPr>
                        <a:t>/ نشانگر فشار مایعات درون خطوط لوله</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800" b="1" i="0" u="none" strike="noStrike">
                          <a:solidFill>
                            <a:srgbClr val="000000"/>
                          </a:solidFill>
                          <a:effectLst/>
                          <a:latin typeface="B Nazanin"/>
                          <a:cs typeface="B Titr" panose="00000700000000000000" pitchFamily="2" charset="-78"/>
                        </a:rPr>
                        <a:t>2</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a:solidFill>
                            <a:srgbClr val="000000"/>
                          </a:solidFill>
                          <a:effectLst/>
                          <a:latin typeface="Times New Roman"/>
                          <a:cs typeface="B Titr" panose="00000700000000000000" pitchFamily="2" charset="-78"/>
                        </a:rPr>
                        <a:t>5977424099</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3" action="ppaction://hlinksldjump"/>
                        </a:rPr>
                        <a:t>Pressure Switch</a:t>
                      </a:r>
                      <a:endParaRPr lang="en-US" sz="1800" b="1" i="0" u="none" strike="noStrike" dirty="0">
                        <a:solidFill>
                          <a:srgbClr val="C00000"/>
                        </a:solidFill>
                        <a:effectLst/>
                        <a:latin typeface="Times New Roman"/>
                        <a:cs typeface="B Titr" panose="00000700000000000000" pitchFamily="2" charset="-78"/>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سویچ </a:t>
                      </a:r>
                      <a:r>
                        <a:rPr lang="fa-IR" sz="1400" b="0" i="0" u="none" strike="noStrike" dirty="0">
                          <a:solidFill>
                            <a:srgbClr val="000000"/>
                          </a:solidFill>
                          <a:effectLst/>
                          <a:latin typeface="B Nazanin"/>
                          <a:cs typeface="B Titr" panose="00000700000000000000" pitchFamily="2" charset="-78"/>
                        </a:rPr>
                        <a:t>/ نشانگر فشار مایعات درون خطوط لوله</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800" b="1" i="0" u="none" strike="noStrike" dirty="0">
                          <a:solidFill>
                            <a:srgbClr val="000000"/>
                          </a:solidFill>
                          <a:effectLst/>
                          <a:latin typeface="B Nazanin"/>
                          <a:cs typeface="B Titr" panose="00000700000000000000" pitchFamily="2" charset="-78"/>
                        </a:rPr>
                        <a:t>3</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a:solidFill>
                            <a:srgbClr val="000000"/>
                          </a:solidFill>
                          <a:effectLst/>
                          <a:latin typeface="Times New Roman"/>
                          <a:cs typeface="B Titr" panose="00000700000000000000" pitchFamily="2" charset="-78"/>
                        </a:rPr>
                        <a:t>5905257163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4" action="ppaction://hlinksldjump"/>
                        </a:rPr>
                        <a:t>Dual Velocity Monitor</a:t>
                      </a:r>
                      <a:endParaRPr lang="en-US" sz="1800" b="1" i="0" u="none" strike="noStrike" dirty="0">
                        <a:solidFill>
                          <a:srgbClr val="C00000"/>
                        </a:solidFill>
                        <a:effectLst/>
                        <a:latin typeface="Times New Roman"/>
                        <a:cs typeface="B Titr" panose="00000700000000000000" pitchFamily="2" charset="-78"/>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برد </a:t>
                      </a:r>
                      <a:r>
                        <a:rPr lang="fa-IR" sz="1400" b="0" i="0" u="none" strike="noStrike" dirty="0">
                          <a:solidFill>
                            <a:srgbClr val="000000"/>
                          </a:solidFill>
                          <a:effectLst/>
                          <a:latin typeface="B Nazanin"/>
                          <a:cs typeface="B Titr" panose="00000700000000000000" pitchFamily="2" charset="-78"/>
                        </a:rPr>
                        <a:t>الکترونیکی سیگنالهای لرزش</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800" b="1" i="0" u="none" strike="noStrike">
                          <a:solidFill>
                            <a:srgbClr val="000000"/>
                          </a:solidFill>
                          <a:effectLst/>
                          <a:latin typeface="B Nazanin"/>
                          <a:cs typeface="B Titr" panose="00000700000000000000" pitchFamily="2" charset="-78"/>
                        </a:rPr>
                        <a:t>4</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dirty="0">
                          <a:solidFill>
                            <a:srgbClr val="000000"/>
                          </a:solidFill>
                          <a:effectLst/>
                          <a:latin typeface="Times New Roman"/>
                          <a:cs typeface="B Titr" panose="00000700000000000000" pitchFamily="2" charset="-78"/>
                        </a:rPr>
                        <a:t>6080653713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5" action="ppaction://hlinksldjump"/>
                        </a:rPr>
                        <a:t>Pressure Switch</a:t>
                      </a:r>
                      <a:endParaRPr lang="en-US" sz="1800" b="1" i="0" u="none" strike="noStrike" dirty="0">
                        <a:solidFill>
                          <a:srgbClr val="C00000"/>
                        </a:solidFill>
                        <a:effectLst/>
                        <a:latin typeface="Times New Roman"/>
                        <a:cs typeface="B Titr" panose="00000700000000000000" pitchFamily="2" charset="-78"/>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سویچ </a:t>
                      </a:r>
                      <a:r>
                        <a:rPr lang="fa-IR" sz="1400" b="0" i="0" u="none" strike="noStrike" dirty="0">
                          <a:solidFill>
                            <a:srgbClr val="000000"/>
                          </a:solidFill>
                          <a:effectLst/>
                          <a:latin typeface="B Nazanin"/>
                          <a:cs typeface="B Titr" panose="00000700000000000000" pitchFamily="2" charset="-78"/>
                        </a:rPr>
                        <a:t>/ نشانگر فشار مایعات درون خطوط لوله</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800" b="1" i="0" u="none" strike="noStrike">
                          <a:solidFill>
                            <a:srgbClr val="000000"/>
                          </a:solidFill>
                          <a:effectLst/>
                          <a:latin typeface="B Nazanin"/>
                          <a:cs typeface="B Titr" panose="00000700000000000000" pitchFamily="2" charset="-78"/>
                        </a:rPr>
                        <a:t>5</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a:solidFill>
                            <a:srgbClr val="000000"/>
                          </a:solidFill>
                          <a:effectLst/>
                          <a:latin typeface="Times New Roman"/>
                          <a:cs typeface="B Titr" panose="00000700000000000000" pitchFamily="2" charset="-78"/>
                        </a:rPr>
                        <a:t>6007256413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6" action="ppaction://hlinksldjump"/>
                        </a:rPr>
                        <a:t>Digital Tank Level </a:t>
                      </a:r>
                      <a:r>
                        <a:rPr lang="en-US" sz="1800" b="1" i="0" u="none" strike="noStrike" dirty="0" err="1">
                          <a:solidFill>
                            <a:srgbClr val="C00000"/>
                          </a:solidFill>
                          <a:effectLst/>
                          <a:latin typeface="Times New Roman"/>
                          <a:cs typeface="B Titr" panose="00000700000000000000" pitchFamily="2" charset="-78"/>
                          <a:hlinkClick r:id="rId6" action="ppaction://hlinksldjump"/>
                        </a:rPr>
                        <a:t>Gaug</a:t>
                      </a:r>
                      <a:endParaRPr lang="en-US" sz="1800" b="1" i="0" u="none" strike="noStrike" dirty="0">
                        <a:solidFill>
                          <a:srgbClr val="C00000"/>
                        </a:solidFill>
                        <a:effectLst/>
                        <a:latin typeface="Times New Roman"/>
                        <a:cs typeface="B Titr" panose="00000700000000000000" pitchFamily="2" charset="-78"/>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سطح </a:t>
                      </a:r>
                      <a:r>
                        <a:rPr lang="fa-IR" sz="1400" b="0" i="0" u="none" strike="noStrike" dirty="0">
                          <a:solidFill>
                            <a:srgbClr val="000000"/>
                          </a:solidFill>
                          <a:effectLst/>
                          <a:latin typeface="B Nazanin"/>
                          <a:cs typeface="B Titr" panose="00000700000000000000" pitchFamily="2" charset="-78"/>
                        </a:rPr>
                        <a:t>سنج مخازن</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800" b="1" i="0" u="none" strike="noStrike">
                          <a:solidFill>
                            <a:srgbClr val="000000"/>
                          </a:solidFill>
                          <a:effectLst/>
                          <a:latin typeface="B Nazanin"/>
                          <a:cs typeface="B Titr" panose="00000700000000000000" pitchFamily="2" charset="-78"/>
                        </a:rPr>
                        <a:t>6</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a:solidFill>
                            <a:srgbClr val="000000"/>
                          </a:solidFill>
                          <a:effectLst/>
                          <a:latin typeface="Times New Roman"/>
                          <a:cs typeface="B Titr" panose="00000700000000000000" pitchFamily="2" charset="-78"/>
                        </a:rPr>
                        <a:t>6081470013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7" action="ppaction://hlinksldjump"/>
                        </a:rPr>
                        <a:t>Level Switches</a:t>
                      </a:r>
                      <a:endParaRPr lang="en-US" sz="1800" b="1" i="0" u="none" strike="noStrike" dirty="0">
                        <a:solidFill>
                          <a:srgbClr val="C00000"/>
                        </a:solidFill>
                        <a:effectLst/>
                        <a:latin typeface="Times New Roman"/>
                        <a:cs typeface="B Titr" panose="00000700000000000000" pitchFamily="2" charset="-78"/>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سویچ </a:t>
                      </a:r>
                      <a:r>
                        <a:rPr lang="fa-IR" sz="1400" b="0" i="0" u="none" strike="noStrike" dirty="0">
                          <a:solidFill>
                            <a:srgbClr val="000000"/>
                          </a:solidFill>
                          <a:effectLst/>
                          <a:latin typeface="B Nazanin"/>
                          <a:cs typeface="B Titr" panose="00000700000000000000" pitchFamily="2" charset="-78"/>
                        </a:rPr>
                        <a:t>/ نشانگر فشار مایعات درون خطوط لوله</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2527">
                <a:tc>
                  <a:txBody>
                    <a:bodyPr/>
                    <a:lstStyle/>
                    <a:p>
                      <a:pPr algn="ctr" rtl="1" fontAlgn="ctr"/>
                      <a:r>
                        <a:rPr lang="en-US" sz="1800" b="1" i="0" u="none" strike="noStrike" dirty="0">
                          <a:solidFill>
                            <a:srgbClr val="000000"/>
                          </a:solidFill>
                          <a:effectLst/>
                          <a:latin typeface="B Nazanin"/>
                          <a:cs typeface="B Titr" panose="00000700000000000000" pitchFamily="2" charset="-78"/>
                        </a:rPr>
                        <a:t>7</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dirty="0">
                          <a:solidFill>
                            <a:srgbClr val="000000"/>
                          </a:solidFill>
                          <a:effectLst/>
                          <a:latin typeface="Times New Roman"/>
                          <a:cs typeface="B Titr" panose="00000700000000000000" pitchFamily="2" charset="-78"/>
                        </a:rPr>
                        <a:t>2070202383</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8" action="ppaction://hlinksldjump"/>
                        </a:rPr>
                        <a:t>SWITCH GAS FUEL (S386-1) LOP</a:t>
                      </a:r>
                      <a:endParaRPr lang="en-US" sz="1800" b="1" i="0" u="none" strike="noStrike" dirty="0">
                        <a:solidFill>
                          <a:srgbClr val="C00000"/>
                        </a:solidFill>
                        <a:effectLst/>
                        <a:latin typeface="Times New Roman"/>
                        <a:cs typeface="B Titr" panose="00000700000000000000" pitchFamily="2" charset="-78"/>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سویچ </a:t>
                      </a:r>
                      <a:r>
                        <a:rPr lang="fa-IR" sz="1400" b="0" i="0" u="none" strike="noStrike" dirty="0">
                          <a:solidFill>
                            <a:srgbClr val="000000"/>
                          </a:solidFill>
                          <a:effectLst/>
                          <a:latin typeface="B Nazanin"/>
                          <a:cs typeface="B Titr" panose="00000700000000000000" pitchFamily="2" charset="-78"/>
                        </a:rPr>
                        <a:t>/ نشانگر فشار سوخت توربینهای سولار</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02489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kazemi-a\Desktop\Subject\_M0A006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4400" y="2667000"/>
            <a:ext cx="7239000" cy="3848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52611671"/>
              </p:ext>
            </p:extLst>
          </p:nvPr>
        </p:nvGraphicFramePr>
        <p:xfrm>
          <a:off x="914400" y="1600200"/>
          <a:ext cx="7239000" cy="1143000"/>
        </p:xfrm>
        <a:graphic>
          <a:graphicData uri="http://schemas.openxmlformats.org/drawingml/2006/table">
            <a:tbl>
              <a:tblPr rtl="1">
                <a:tableStyleId>{5C22544A-7EE6-4342-B048-85BDC9FD1C3A}</a:tableStyleId>
              </a:tblPr>
              <a:tblGrid>
                <a:gridCol w="4857750"/>
                <a:gridCol w="238125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2064651343</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ولو برقی با قابلیت </a:t>
                      </a:r>
                      <a:r>
                        <a:rPr kumimoji="0" lang="en-US" sz="1800" b="1" i="0" u="none" strike="noStrike" kern="1200" cap="none" spc="0" normalizeH="0" baseline="0" noProof="0" dirty="0" smtClean="0">
                          <a:ln>
                            <a:noFill/>
                          </a:ln>
                          <a:solidFill>
                            <a:prstClr val="black"/>
                          </a:solidFill>
                          <a:effectLst/>
                          <a:uLnTx/>
                          <a:uFillTx/>
                          <a:latin typeface="+mn-lt"/>
                          <a:cs typeface="B Titr" panose="00000700000000000000" pitchFamily="2" charset="-78"/>
                        </a:rPr>
                        <a:t>on/off</a:t>
                      </a:r>
                      <a:r>
                        <a:rPr kumimoji="0" lang="en-US"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a:t>
                      </a: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در مسیر سوخت توربینهای رستون </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Solenoid Valve</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20</a:t>
            </a:fld>
            <a:endParaRPr lang="en-US"/>
          </a:p>
        </p:txBody>
      </p:sp>
      <p:pic>
        <p:nvPicPr>
          <p:cNvPr id="10"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890" y="525780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1" name="Group 10"/>
          <p:cNvGrpSpPr/>
          <p:nvPr/>
        </p:nvGrpSpPr>
        <p:grpSpPr>
          <a:xfrm>
            <a:off x="5372100" y="6477000"/>
            <a:ext cx="2743200" cy="381000"/>
            <a:chOff x="38100" y="6400800"/>
            <a:chExt cx="2743200" cy="381000"/>
          </a:xfrm>
        </p:grpSpPr>
        <p:sp>
          <p:nvSpPr>
            <p:cNvPr id="12" name="Action Button: Back or Previous 11">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79021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70716961"/>
              </p:ext>
            </p:extLst>
          </p:nvPr>
        </p:nvGraphicFramePr>
        <p:xfrm>
          <a:off x="914400" y="1600200"/>
          <a:ext cx="7239000" cy="1143000"/>
        </p:xfrm>
        <a:graphic>
          <a:graphicData uri="http://schemas.openxmlformats.org/drawingml/2006/table">
            <a:tbl>
              <a:tblPr rtl="1">
                <a:tableStyleId>{5C22544A-7EE6-4342-B048-85BDC9FD1C3A}</a:tableStyleId>
              </a:tblPr>
              <a:tblGrid>
                <a:gridCol w="4857750"/>
                <a:gridCol w="238125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2050096059</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ولو برقی با قابلیت </a:t>
                      </a:r>
                      <a:r>
                        <a:rPr kumimoji="0" lang="en-US" sz="1800" b="1" i="0" u="none" strike="noStrike" kern="1200" cap="none" spc="0" normalizeH="0" baseline="0" noProof="0" dirty="0" smtClean="0">
                          <a:ln>
                            <a:noFill/>
                          </a:ln>
                          <a:solidFill>
                            <a:prstClr val="black"/>
                          </a:solidFill>
                          <a:effectLst/>
                          <a:uLnTx/>
                          <a:uFillTx/>
                          <a:latin typeface="+mn-lt"/>
                          <a:cs typeface="B Titr" panose="00000700000000000000" pitchFamily="2" charset="-78"/>
                        </a:rPr>
                        <a:t>on/off</a:t>
                      </a:r>
                      <a:r>
                        <a:rPr kumimoji="0" lang="en-US"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a:t>
                      </a: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در مسیر سوخت توربینهای </a:t>
                      </a:r>
                      <a:r>
                        <a:rPr kumimoji="0" lang="en-US" sz="1800" b="1" i="0" u="none" strike="noStrike" kern="1200" cap="none" spc="0" normalizeH="0" baseline="0" noProof="0" dirty="0" smtClean="0">
                          <a:ln>
                            <a:noFill/>
                          </a:ln>
                          <a:solidFill>
                            <a:prstClr val="black"/>
                          </a:solidFill>
                          <a:effectLst/>
                          <a:uLnTx/>
                          <a:uFillTx/>
                          <a:latin typeface="+mn-lt"/>
                          <a:cs typeface="B Titr" panose="00000700000000000000" pitchFamily="2" charset="-78"/>
                        </a:rPr>
                        <a:t>NP</a:t>
                      </a:r>
                      <a:endParaRPr kumimoji="0" lang="fa-IR" sz="1800" b="1" i="0" u="none" strike="noStrike" kern="1200" cap="none" spc="0" normalizeH="0" baseline="0" noProof="0" dirty="0" smtClean="0">
                        <a:ln>
                          <a:noFill/>
                        </a:ln>
                        <a:solidFill>
                          <a:prstClr val="black"/>
                        </a:solidFill>
                        <a:effectLst/>
                        <a:uLnTx/>
                        <a:uFillTx/>
                        <a:latin typeface="+mn-lt"/>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Solenoid Valve</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pic>
        <p:nvPicPr>
          <p:cNvPr id="7" name="Picture 2" descr="C:\Users\kazemi-a\Desktop\Subject\_M0A00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4400" y="2743200"/>
            <a:ext cx="7239000" cy="36461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C475F9-0A06-4BBB-937F-14BB05724D19}" type="slidenum">
              <a:rPr lang="en-US" smtClean="0"/>
              <a:t>21</a:t>
            </a:fld>
            <a:endParaRPr lang="en-US"/>
          </a:p>
        </p:txBody>
      </p:sp>
      <p:pic>
        <p:nvPicPr>
          <p:cNvPr id="8"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447" y="518160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5397500" y="6389132"/>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977710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kazemi-a\Desktop\Subject\_M0A00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8210" y="2754630"/>
            <a:ext cx="7241989" cy="3794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082633169"/>
              </p:ext>
            </p:extLst>
          </p:nvPr>
        </p:nvGraphicFramePr>
        <p:xfrm>
          <a:off x="914400" y="1600200"/>
          <a:ext cx="7239000" cy="1143000"/>
        </p:xfrm>
        <a:graphic>
          <a:graphicData uri="http://schemas.openxmlformats.org/drawingml/2006/table">
            <a:tbl>
              <a:tblPr rtl="1">
                <a:tableStyleId>{5C22544A-7EE6-4342-B048-85BDC9FD1C3A}</a:tableStyleId>
              </a:tblPr>
              <a:tblGrid>
                <a:gridCol w="3596640"/>
                <a:gridCol w="364236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2064647603</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تاکومتر اندازه گیری دور توربینهای رستون</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Compr. Rotor Tachometr</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22</a:t>
            </a:fld>
            <a:endParaRPr lang="en-US"/>
          </a:p>
        </p:txBody>
      </p:sp>
      <p:pic>
        <p:nvPicPr>
          <p:cNvPr id="10"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257" y="5315888"/>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1" name="Group 10"/>
          <p:cNvGrpSpPr/>
          <p:nvPr/>
        </p:nvGrpSpPr>
        <p:grpSpPr>
          <a:xfrm>
            <a:off x="5416999" y="6457950"/>
            <a:ext cx="2743200" cy="381000"/>
            <a:chOff x="38100" y="6400800"/>
            <a:chExt cx="2743200" cy="381000"/>
          </a:xfrm>
        </p:grpSpPr>
        <p:sp>
          <p:nvSpPr>
            <p:cNvPr id="12" name="Action Button: Back or Previous 11">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751261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kazemi-a\Desktop\Subject\_M0A008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4400" y="2362200"/>
            <a:ext cx="7281954" cy="4038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149844634"/>
              </p:ext>
            </p:extLst>
          </p:nvPr>
        </p:nvGraphicFramePr>
        <p:xfrm>
          <a:off x="914400" y="1600200"/>
          <a:ext cx="7281954" cy="1143000"/>
        </p:xfrm>
        <a:graphic>
          <a:graphicData uri="http://schemas.openxmlformats.org/drawingml/2006/table">
            <a:tbl>
              <a:tblPr rtl="1">
                <a:tableStyleId>{5C22544A-7EE6-4342-B048-85BDC9FD1C3A}</a:tableStyleId>
              </a:tblPr>
              <a:tblGrid>
                <a:gridCol w="3617981"/>
                <a:gridCol w="3663973"/>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2064963049</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تنظیم کننده فشار سوخت توربینهای تایفون</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Press. Regulator</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23</a:t>
            </a:fld>
            <a:endParaRPr lang="en-US"/>
          </a:p>
        </p:txBody>
      </p:sp>
      <p:pic>
        <p:nvPicPr>
          <p:cNvPr id="8"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40" y="518160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5453154" y="6426294"/>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270394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kazemi-a\Desktop\Subject\_M0A009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4399" y="2743200"/>
            <a:ext cx="7315201" cy="3657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673605532"/>
              </p:ext>
            </p:extLst>
          </p:nvPr>
        </p:nvGraphicFramePr>
        <p:xfrm>
          <a:off x="914400" y="1600200"/>
          <a:ext cx="7281954" cy="1143000"/>
        </p:xfrm>
        <a:graphic>
          <a:graphicData uri="http://schemas.openxmlformats.org/drawingml/2006/table">
            <a:tbl>
              <a:tblPr rtl="1">
                <a:tableStyleId>{5C22544A-7EE6-4342-B048-85BDC9FD1C3A}</a:tableStyleId>
              </a:tblPr>
              <a:tblGrid>
                <a:gridCol w="3852954"/>
                <a:gridCol w="342900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2064966233</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a:t>
                      </a: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اکچویتور هوایی ولو سوخت  توربینهای تایفون</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Pneumatic Actuator</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24</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80" y="2812249"/>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1" name="Group 10"/>
          <p:cNvGrpSpPr/>
          <p:nvPr/>
        </p:nvGrpSpPr>
        <p:grpSpPr>
          <a:xfrm>
            <a:off x="38100" y="6400800"/>
            <a:ext cx="2743200" cy="381000"/>
            <a:chOff x="38100" y="6400800"/>
            <a:chExt cx="2743200" cy="381000"/>
          </a:xfrm>
        </p:grpSpPr>
        <p:sp>
          <p:nvSpPr>
            <p:cNvPr id="12" name="Action Button: Back or Previous 11">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672067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02970" y="2667000"/>
            <a:ext cx="731410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352744248"/>
              </p:ext>
            </p:extLst>
          </p:nvPr>
        </p:nvGraphicFramePr>
        <p:xfrm>
          <a:off x="914400" y="1600200"/>
          <a:ext cx="7281954" cy="1143000"/>
        </p:xfrm>
        <a:graphic>
          <a:graphicData uri="http://schemas.openxmlformats.org/drawingml/2006/table">
            <a:tbl>
              <a:tblPr rtl="1">
                <a:tableStyleId>{5C22544A-7EE6-4342-B048-85BDC9FD1C3A}</a:tableStyleId>
              </a:tblPr>
              <a:tblGrid>
                <a:gridCol w="4432074"/>
                <a:gridCol w="284988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b="1" dirty="0" smtClean="0">
                          <a:solidFill>
                            <a:schemeClr val="accent5">
                              <a:lumMod val="20000"/>
                              <a:lumOff val="80000"/>
                            </a:schemeClr>
                          </a:solidFill>
                          <a:effectLst/>
                        </a:rPr>
                        <a:t>2070684783</a:t>
                      </a:r>
                      <a:endParaRPr lang="fa-IR" sz="1800" b="1" i="0" u="none" strike="noStrike" dirty="0">
                        <a:solidFill>
                          <a:schemeClr val="accent5">
                            <a:lumMod val="20000"/>
                            <a:lumOff val="80000"/>
                          </a:schemeClr>
                        </a:solidFill>
                        <a:effectLst/>
                        <a:latin typeface="B Titr"/>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mn-lt"/>
                          <a:cs typeface="B Titr" panose="00000700000000000000" pitchFamily="2" charset="-78"/>
                        </a:rPr>
                        <a:t>ولو برقی با قابلیت </a:t>
                      </a:r>
                      <a:r>
                        <a:rPr kumimoji="0" lang="en-US" sz="1600" b="1" i="0" u="none" strike="noStrike" kern="1200" cap="none" spc="0" normalizeH="0" baseline="0" noProof="0" dirty="0" smtClean="0">
                          <a:ln>
                            <a:noFill/>
                          </a:ln>
                          <a:solidFill>
                            <a:prstClr val="black"/>
                          </a:solidFill>
                          <a:effectLst/>
                          <a:uLnTx/>
                          <a:uFillTx/>
                          <a:latin typeface="+mn-lt"/>
                          <a:cs typeface="B Titr" panose="00000700000000000000" pitchFamily="2" charset="-78"/>
                        </a:rPr>
                        <a:t>on/off</a:t>
                      </a:r>
                      <a:r>
                        <a:rPr kumimoji="0" lang="en-US" sz="16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a:t>
                      </a:r>
                      <a:r>
                        <a:rPr kumimoji="0" lang="fa-IR" sz="16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در مسیر سوخت توربینهای سولار </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mn-lt"/>
                          <a:ea typeface="+mn-ea"/>
                          <a:cs typeface="+mn-cs"/>
                        </a:rPr>
                        <a:t>Solenoid,</a:t>
                      </a:r>
                      <a:r>
                        <a:rPr lang="fa-IR" sz="2000" b="1" kern="1200" dirty="0" smtClean="0">
                          <a:solidFill>
                            <a:schemeClr val="dk1"/>
                          </a:solidFill>
                          <a:effectLst/>
                          <a:latin typeface="+mn-lt"/>
                          <a:ea typeface="+mn-ea"/>
                          <a:cs typeface="+mn-cs"/>
                        </a:rPr>
                        <a:t> </a:t>
                      </a:r>
                      <a:r>
                        <a:rPr lang="en-US" sz="2000" b="1" kern="1200" dirty="0" smtClean="0">
                          <a:solidFill>
                            <a:schemeClr val="dk1"/>
                          </a:solidFill>
                          <a:effectLst/>
                          <a:latin typeface="+mn-lt"/>
                          <a:ea typeface="+mn-ea"/>
                          <a:cs typeface="+mn-cs"/>
                        </a:rPr>
                        <a:t>Topping Valve</a:t>
                      </a:r>
                      <a:endParaRPr lang="fa-IR" sz="20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25</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5102528"/>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958139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kazemi-a\Desktop\Subject\_M0A01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02970" y="2743200"/>
            <a:ext cx="7315200" cy="34175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668646790"/>
              </p:ext>
            </p:extLst>
          </p:nvPr>
        </p:nvGraphicFramePr>
        <p:xfrm>
          <a:off x="914400" y="1600200"/>
          <a:ext cx="7281954" cy="1143000"/>
        </p:xfrm>
        <a:graphic>
          <a:graphicData uri="http://schemas.openxmlformats.org/drawingml/2006/table">
            <a:tbl>
              <a:tblPr rtl="1">
                <a:tableStyleId>{5C22544A-7EE6-4342-B048-85BDC9FD1C3A}</a:tableStyleId>
              </a:tblPr>
              <a:tblGrid>
                <a:gridCol w="4432074"/>
                <a:gridCol w="284988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2064941813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اکچویتور ولو سوخت  توربینهای تایفون</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Fuel Valve Actuator</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26</a:t>
            </a:fld>
            <a:endParaRPr lang="en-US"/>
          </a:p>
        </p:txBody>
      </p:sp>
      <p:pic>
        <p:nvPicPr>
          <p:cNvPr id="8"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934888"/>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208159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kazemi-a\Desktop\Subject\_M0A01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06780" y="2743200"/>
            <a:ext cx="7315200" cy="37376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325377060"/>
              </p:ext>
            </p:extLst>
          </p:nvPr>
        </p:nvGraphicFramePr>
        <p:xfrm>
          <a:off x="914400" y="1600200"/>
          <a:ext cx="7281954" cy="1143000"/>
        </p:xfrm>
        <a:graphic>
          <a:graphicData uri="http://schemas.openxmlformats.org/drawingml/2006/table">
            <a:tbl>
              <a:tblPr rtl="1">
                <a:tableStyleId>{5C22544A-7EE6-4342-B048-85BDC9FD1C3A}</a:tableStyleId>
              </a:tblPr>
              <a:tblGrid>
                <a:gridCol w="4973094"/>
                <a:gridCol w="230886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2064647653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ولو برقی با قابلیت </a:t>
                      </a:r>
                      <a:r>
                        <a:rPr kumimoji="0" lang="en-US" sz="1800" b="1" i="0" u="none" strike="noStrike" kern="1200" cap="none" spc="0" normalizeH="0" baseline="0" noProof="0" dirty="0" smtClean="0">
                          <a:ln>
                            <a:noFill/>
                          </a:ln>
                          <a:solidFill>
                            <a:prstClr val="black"/>
                          </a:solidFill>
                          <a:effectLst/>
                          <a:uLnTx/>
                          <a:uFillTx/>
                          <a:latin typeface="+mn-lt"/>
                          <a:cs typeface="B Titr" panose="00000700000000000000" pitchFamily="2" charset="-78"/>
                        </a:rPr>
                        <a:t>on/off</a:t>
                      </a:r>
                      <a:r>
                        <a:rPr kumimoji="0" lang="en-US"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a:t>
                      </a: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در مسیر سوخت توربینهای رستون </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Solenoid Valve</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27</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5285408"/>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1" name="Group 10"/>
          <p:cNvGrpSpPr/>
          <p:nvPr/>
        </p:nvGrpSpPr>
        <p:grpSpPr>
          <a:xfrm>
            <a:off x="38100" y="6400800"/>
            <a:ext cx="2743200" cy="381000"/>
            <a:chOff x="38100" y="6400800"/>
            <a:chExt cx="2743200" cy="381000"/>
          </a:xfrm>
        </p:grpSpPr>
        <p:sp>
          <p:nvSpPr>
            <p:cNvPr id="12" name="Action Button: Back or Previous 11">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2580870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kazemi-a\Desktop\Subject\_M0A010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85"/>
          <a:stretch/>
        </p:blipFill>
        <p:spPr bwMode="auto">
          <a:xfrm>
            <a:off x="1447800" y="2598420"/>
            <a:ext cx="6096000" cy="38618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165719817"/>
              </p:ext>
            </p:extLst>
          </p:nvPr>
        </p:nvGraphicFramePr>
        <p:xfrm>
          <a:off x="1478280" y="1447800"/>
          <a:ext cx="6065520" cy="1143000"/>
        </p:xfrm>
        <a:graphic>
          <a:graphicData uri="http://schemas.openxmlformats.org/drawingml/2006/table">
            <a:tbl>
              <a:tblPr rtl="1">
                <a:tableStyleId>{5C22544A-7EE6-4342-B048-85BDC9FD1C3A}</a:tableStyleId>
              </a:tblPr>
              <a:tblGrid>
                <a:gridCol w="4490037"/>
                <a:gridCol w="1575483"/>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2064712873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mn-lt"/>
                          <a:cs typeface="B Titr" panose="00000700000000000000" pitchFamily="2" charset="-78"/>
                        </a:rPr>
                        <a:t>ولو برقی با قابلیت </a:t>
                      </a:r>
                      <a:r>
                        <a:rPr kumimoji="0" lang="en-US" sz="1600" b="1" i="0" u="none" strike="noStrike" kern="1200" cap="none" spc="0" normalizeH="0" baseline="0" noProof="0" dirty="0" smtClean="0">
                          <a:ln>
                            <a:noFill/>
                          </a:ln>
                          <a:solidFill>
                            <a:prstClr val="black"/>
                          </a:solidFill>
                          <a:effectLst/>
                          <a:uLnTx/>
                          <a:uFillTx/>
                          <a:latin typeface="+mn-lt"/>
                          <a:cs typeface="B Titr" panose="00000700000000000000" pitchFamily="2" charset="-78"/>
                        </a:rPr>
                        <a:t>on/off</a:t>
                      </a:r>
                      <a:r>
                        <a:rPr kumimoji="0" lang="en-US" sz="16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a:t>
                      </a:r>
                      <a:r>
                        <a:rPr kumimoji="0" lang="fa-IR" sz="16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در مسیر سوخت توربینهای رستون</a:t>
                      </a: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 </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mn-lt"/>
                          <a:ea typeface="+mn-ea"/>
                          <a:cs typeface="+mn-cs"/>
                        </a:rPr>
                        <a:t>Solenoid Valve</a:t>
                      </a:r>
                      <a:endParaRPr lang="fa-IR" sz="20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28</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910" y="512826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43970" y="990600"/>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1175507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43721196"/>
              </p:ext>
            </p:extLst>
          </p:nvPr>
        </p:nvGraphicFramePr>
        <p:xfrm>
          <a:off x="914400" y="1600200"/>
          <a:ext cx="7315200" cy="1143000"/>
        </p:xfrm>
        <a:graphic>
          <a:graphicData uri="http://schemas.openxmlformats.org/drawingml/2006/table">
            <a:tbl>
              <a:tblPr rtl="1">
                <a:tableStyleId>{5C22544A-7EE6-4342-B048-85BDC9FD1C3A}</a:tableStyleId>
              </a:tblPr>
              <a:tblGrid>
                <a:gridCol w="4995799"/>
                <a:gridCol w="2319401"/>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2064867013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کابل سیستم جرقه‌زن جهت ایجاد شعله اولیه توربینهای تایفون</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Igniter Cable</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pic>
        <p:nvPicPr>
          <p:cNvPr id="7" name="Picture 2" descr="C:\Users\kazemi-a\Desktop\Subject\_M0A01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4400" y="2743200"/>
            <a:ext cx="7315200" cy="37947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C475F9-0A06-4BBB-937F-14BB05724D19}" type="slidenum">
              <a:rPr lang="en-US" smtClean="0"/>
              <a:t>29</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963" y="5320167"/>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352800" y="6462229"/>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703419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C475F9-0A06-4BBB-937F-14BB05724D19}" type="slidenum">
              <a:rPr lang="en-US" smtClean="0"/>
              <a:t>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17800229"/>
              </p:ext>
            </p:extLst>
          </p:nvPr>
        </p:nvGraphicFramePr>
        <p:xfrm>
          <a:off x="228599" y="914400"/>
          <a:ext cx="8686801" cy="4953003"/>
        </p:xfrm>
        <a:graphic>
          <a:graphicData uri="http://schemas.openxmlformats.org/drawingml/2006/table">
            <a:tbl>
              <a:tblPr rtl="1"/>
              <a:tblGrid>
                <a:gridCol w="457200"/>
                <a:gridCol w="1168400"/>
                <a:gridCol w="3708400"/>
                <a:gridCol w="3352801"/>
              </a:tblGrid>
              <a:tr h="848522">
                <a:tc gridSpan="4">
                  <a:txBody>
                    <a:bodyPr/>
                    <a:lstStyle/>
                    <a:p>
                      <a:pPr algn="ctr" rtl="1" fontAlgn="ctr"/>
                      <a:r>
                        <a:rPr lang="fa-IR" sz="2000" b="1" i="0" u="none" strike="noStrike" dirty="0" smtClean="0">
                          <a:solidFill>
                            <a:srgbClr val="000000"/>
                          </a:solidFill>
                          <a:effectLst/>
                          <a:latin typeface="B Titr"/>
                          <a:cs typeface="B Titr" panose="00000700000000000000" pitchFamily="2" charset="-78"/>
                        </a:rPr>
                        <a:t>ليست نيازمندي‌هاي قطعات و تجهيزات ابزار دقيق</a:t>
                      </a:r>
                      <a:endParaRPr lang="fa-IR" sz="2000" b="1" i="0" u="none" strike="noStrike" dirty="0">
                        <a:solidFill>
                          <a:srgbClr val="000000"/>
                        </a:solidFill>
                        <a:effectLst/>
                        <a:latin typeface="B Titr"/>
                        <a:cs typeface="B Titr" panose="00000700000000000000" pitchFamily="2" charset="-78"/>
                      </a:endParaRPr>
                    </a:p>
                  </a:txBody>
                  <a:tcPr marL="8330" marR="8330" marT="8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91992">
                <a:tc>
                  <a:txBody>
                    <a:bodyPr/>
                    <a:lstStyle/>
                    <a:p>
                      <a:pPr algn="ctr" rtl="1" fontAlgn="ctr"/>
                      <a:r>
                        <a:rPr lang="fa-IR" sz="1400" b="1" i="0" u="none" strike="noStrike">
                          <a:solidFill>
                            <a:srgbClr val="000000"/>
                          </a:solidFill>
                          <a:effectLst/>
                          <a:latin typeface="B Titr"/>
                          <a:cs typeface="B Titr" panose="00000700000000000000" pitchFamily="2" charset="-78"/>
                        </a:rPr>
                        <a:t>ردیف</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a:solidFill>
                            <a:srgbClr val="000000"/>
                          </a:solidFill>
                          <a:effectLst/>
                          <a:latin typeface="B Titr"/>
                          <a:cs typeface="B Titr" panose="00000700000000000000" pitchFamily="2" charset="-78"/>
                        </a:rPr>
                        <a:t>شماره طبقه بندی</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dirty="0">
                          <a:solidFill>
                            <a:srgbClr val="000000"/>
                          </a:solidFill>
                          <a:effectLst/>
                          <a:latin typeface="B Titr"/>
                          <a:cs typeface="B Titr" panose="00000700000000000000" pitchFamily="2" charset="-78"/>
                        </a:rPr>
                        <a:t>عنوان</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a:solidFill>
                            <a:srgbClr val="000000"/>
                          </a:solidFill>
                          <a:effectLst/>
                          <a:latin typeface="B Titr"/>
                          <a:cs typeface="B Titr" panose="00000700000000000000" pitchFamily="2" charset="-78"/>
                        </a:rPr>
                        <a:t>شرح کالا</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493327">
                <a:tc>
                  <a:txBody>
                    <a:bodyPr/>
                    <a:lstStyle/>
                    <a:p>
                      <a:pPr algn="ctr" rtl="1" fontAlgn="ctr"/>
                      <a:r>
                        <a:rPr lang="en-US" sz="1600" b="1" i="0" u="none" strike="noStrike" dirty="0">
                          <a:solidFill>
                            <a:srgbClr val="000000"/>
                          </a:solidFill>
                          <a:effectLst/>
                          <a:latin typeface="B Nazanin"/>
                          <a:cs typeface="B Titr" panose="00000700000000000000" pitchFamily="2" charset="-78"/>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a:solidFill>
                            <a:srgbClr val="000000"/>
                          </a:solidFill>
                          <a:effectLst/>
                          <a:latin typeface="Times New Roman"/>
                          <a:cs typeface="B Titr" panose="00000700000000000000" pitchFamily="2" charset="-78"/>
                        </a:rPr>
                        <a:t>2070210273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2" action="ppaction://hlinksldjump"/>
                        </a:rPr>
                        <a:t>SWITCH-PRESS (S380-2)</a:t>
                      </a:r>
                      <a:endParaRPr lang="en-US" sz="1800" b="1" i="0" u="none" strike="noStrike" dirty="0">
                        <a:solidFill>
                          <a:srgbClr val="C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سویچ </a:t>
                      </a:r>
                      <a:r>
                        <a:rPr lang="fa-IR" sz="1200" b="0" i="0" u="none" strike="noStrike" dirty="0">
                          <a:solidFill>
                            <a:srgbClr val="000000"/>
                          </a:solidFill>
                          <a:effectLst/>
                          <a:latin typeface="B Nazanin"/>
                          <a:cs typeface="B Titr" panose="00000700000000000000" pitchFamily="2" charset="-78"/>
                        </a:rPr>
                        <a:t>/ نشانگر فشار سوخت توربینهای سولار</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600" b="1" i="0" u="none" strike="noStrike">
                          <a:solidFill>
                            <a:srgbClr val="000000"/>
                          </a:solidFill>
                          <a:effectLst/>
                          <a:latin typeface="B Nazanin"/>
                          <a:cs typeface="B Titr" panose="00000700000000000000" pitchFamily="2" charset="-78"/>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dirty="0">
                          <a:solidFill>
                            <a:srgbClr val="000000"/>
                          </a:solidFill>
                          <a:effectLst/>
                          <a:latin typeface="Times New Roman"/>
                          <a:cs typeface="B Titr" panose="00000700000000000000" pitchFamily="2" charset="-78"/>
                        </a:rPr>
                        <a:t>2070122673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2000" b="1" i="0" u="none" strike="noStrike" dirty="0">
                          <a:solidFill>
                            <a:srgbClr val="C00000"/>
                          </a:solidFill>
                          <a:effectLst/>
                          <a:latin typeface="Times New Roman"/>
                          <a:cs typeface="B Titr" panose="00000700000000000000" pitchFamily="2" charset="-78"/>
                          <a:hlinkClick r:id="rId3" action="ppaction://hlinksldjump"/>
                        </a:rPr>
                        <a:t>Solenoid </a:t>
                      </a:r>
                      <a:r>
                        <a:rPr lang="en-US" sz="2000" b="1" i="0" u="none" strike="noStrike" dirty="0" err="1">
                          <a:solidFill>
                            <a:srgbClr val="C00000"/>
                          </a:solidFill>
                          <a:effectLst/>
                          <a:latin typeface="Times New Roman"/>
                          <a:cs typeface="B Titr" panose="00000700000000000000" pitchFamily="2" charset="-78"/>
                          <a:hlinkClick r:id="rId3" action="ppaction://hlinksldjump"/>
                        </a:rPr>
                        <a:t>Assy</a:t>
                      </a:r>
                      <a:endParaRPr lang="en-US" sz="2000" b="1" i="0" u="none" strike="noStrike" dirty="0">
                        <a:solidFill>
                          <a:srgbClr val="C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ولو </a:t>
                      </a:r>
                      <a:r>
                        <a:rPr lang="fa-IR" sz="1200" b="0" i="0" u="none" strike="noStrike" dirty="0">
                          <a:solidFill>
                            <a:srgbClr val="000000"/>
                          </a:solidFill>
                          <a:effectLst/>
                          <a:latin typeface="B Nazanin"/>
                          <a:cs typeface="B Titr" panose="00000700000000000000" pitchFamily="2" charset="-78"/>
                        </a:rPr>
                        <a:t>برقی با قابلیت </a:t>
                      </a:r>
                      <a:r>
                        <a:rPr lang="en-US" sz="1200" b="0" i="0" u="none" strike="noStrike" dirty="0">
                          <a:solidFill>
                            <a:srgbClr val="000000"/>
                          </a:solidFill>
                          <a:effectLst/>
                          <a:latin typeface="Times New Roman"/>
                          <a:cs typeface="B Titr" panose="00000700000000000000" pitchFamily="2" charset="-78"/>
                        </a:rPr>
                        <a:t>on/off</a:t>
                      </a:r>
                      <a:r>
                        <a:rPr lang="en-US" sz="1200" b="0" i="0" u="none" strike="noStrike" dirty="0">
                          <a:solidFill>
                            <a:srgbClr val="000000"/>
                          </a:solidFill>
                          <a:effectLst/>
                          <a:latin typeface="B Nazanin"/>
                          <a:cs typeface="B Titr" panose="00000700000000000000" pitchFamily="2" charset="-78"/>
                        </a:rPr>
                        <a:t> </a:t>
                      </a:r>
                      <a:r>
                        <a:rPr lang="fa-IR" sz="1200" b="0" i="0" u="none" strike="noStrike" dirty="0">
                          <a:solidFill>
                            <a:srgbClr val="000000"/>
                          </a:solidFill>
                          <a:effectLst/>
                          <a:latin typeface="B Nazanin"/>
                          <a:cs typeface="B Titr" panose="00000700000000000000" pitchFamily="2" charset="-78"/>
                        </a:rPr>
                        <a:t>در مسیر سوخت توربینهای سولار</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600" b="1" i="0" u="none" strike="noStrike">
                          <a:solidFill>
                            <a:srgbClr val="000000"/>
                          </a:solidFill>
                          <a:effectLst/>
                          <a:latin typeface="B Nazanin"/>
                          <a:cs typeface="B Titr" panose="00000700000000000000" pitchFamily="2" charset="-78"/>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dirty="0">
                          <a:solidFill>
                            <a:srgbClr val="000000"/>
                          </a:solidFill>
                          <a:effectLst/>
                          <a:latin typeface="Times New Roman"/>
                          <a:cs typeface="B Titr" panose="00000700000000000000" pitchFamily="2" charset="-78"/>
                        </a:rPr>
                        <a:t>2070760549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2000" b="1" i="0" u="none" strike="noStrike" dirty="0">
                          <a:solidFill>
                            <a:srgbClr val="C00000"/>
                          </a:solidFill>
                          <a:effectLst/>
                          <a:latin typeface="Times New Roman"/>
                          <a:cs typeface="B Titr" panose="00000700000000000000" pitchFamily="2" charset="-78"/>
                          <a:hlinkClick r:id="rId4" action="ppaction://hlinksldjump"/>
                        </a:rPr>
                        <a:t>Pressure Switch /Gauge</a:t>
                      </a:r>
                      <a:endParaRPr lang="en-US" sz="2000" b="1" i="0" u="none" strike="noStrike" dirty="0">
                        <a:solidFill>
                          <a:srgbClr val="C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سویچ </a:t>
                      </a:r>
                      <a:r>
                        <a:rPr lang="fa-IR" sz="1200" b="0" i="0" u="none" strike="noStrike" dirty="0">
                          <a:solidFill>
                            <a:srgbClr val="000000"/>
                          </a:solidFill>
                          <a:effectLst/>
                          <a:latin typeface="B Nazanin"/>
                          <a:cs typeface="B Titr" panose="00000700000000000000" pitchFamily="2" charset="-78"/>
                        </a:rPr>
                        <a:t>/ نشانگر فشار سوخت توربینهای سولار</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600" b="1" i="0" u="none" strike="noStrike">
                          <a:solidFill>
                            <a:srgbClr val="000000"/>
                          </a:solidFill>
                          <a:effectLst/>
                          <a:latin typeface="B Nazanin"/>
                          <a:cs typeface="B Titr" panose="00000700000000000000" pitchFamily="2" charset="-78"/>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dirty="0">
                          <a:solidFill>
                            <a:srgbClr val="000000"/>
                          </a:solidFill>
                          <a:effectLst/>
                          <a:latin typeface="Times New Roman"/>
                          <a:cs typeface="B Titr" panose="00000700000000000000" pitchFamily="2" charset="-78"/>
                        </a:rPr>
                        <a:t>2064651343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5" action="ppaction://hlinksldjump"/>
                        </a:rPr>
                        <a:t>SOLENOID VALVE</a:t>
                      </a:r>
                      <a:endParaRPr lang="en-US" sz="1800" b="1" i="0" u="none" strike="noStrike" dirty="0">
                        <a:solidFill>
                          <a:srgbClr val="C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ولو </a:t>
                      </a:r>
                      <a:r>
                        <a:rPr lang="fa-IR" sz="1200" b="0" i="0" u="none" strike="noStrike" dirty="0">
                          <a:solidFill>
                            <a:srgbClr val="000000"/>
                          </a:solidFill>
                          <a:effectLst/>
                          <a:latin typeface="B Nazanin"/>
                          <a:cs typeface="B Titr" panose="00000700000000000000" pitchFamily="2" charset="-78"/>
                        </a:rPr>
                        <a:t>برقی با قابلیت </a:t>
                      </a:r>
                      <a:r>
                        <a:rPr lang="en-US" sz="1200" b="0" i="0" u="none" strike="noStrike" dirty="0">
                          <a:solidFill>
                            <a:srgbClr val="000000"/>
                          </a:solidFill>
                          <a:effectLst/>
                          <a:latin typeface="Times New Roman"/>
                          <a:cs typeface="B Titr" panose="00000700000000000000" pitchFamily="2" charset="-78"/>
                        </a:rPr>
                        <a:t>on/off</a:t>
                      </a:r>
                      <a:r>
                        <a:rPr lang="en-US" sz="1200" b="0" i="0" u="none" strike="noStrike" dirty="0">
                          <a:solidFill>
                            <a:srgbClr val="000000"/>
                          </a:solidFill>
                          <a:effectLst/>
                          <a:latin typeface="B Nazanin"/>
                          <a:cs typeface="B Titr" panose="00000700000000000000" pitchFamily="2" charset="-78"/>
                        </a:rPr>
                        <a:t> </a:t>
                      </a:r>
                      <a:r>
                        <a:rPr lang="fa-IR" sz="1200" b="0" i="0" u="none" strike="noStrike" dirty="0">
                          <a:solidFill>
                            <a:srgbClr val="000000"/>
                          </a:solidFill>
                          <a:effectLst/>
                          <a:latin typeface="B Nazanin"/>
                          <a:cs typeface="B Titr" panose="00000700000000000000" pitchFamily="2" charset="-78"/>
                        </a:rPr>
                        <a:t>در مسیر سوخت توربینهای رستون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600" b="1" i="0" u="none" strike="noStrike">
                          <a:solidFill>
                            <a:srgbClr val="000000"/>
                          </a:solidFill>
                          <a:effectLst/>
                          <a:latin typeface="B Nazanin"/>
                          <a:cs typeface="B Titr" panose="00000700000000000000" pitchFamily="2" charset="-78"/>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a:solidFill>
                            <a:srgbClr val="000000"/>
                          </a:solidFill>
                          <a:effectLst/>
                          <a:latin typeface="Times New Roman"/>
                          <a:cs typeface="B Titr" panose="00000700000000000000" pitchFamily="2" charset="-78"/>
                        </a:rPr>
                        <a:t>2050096059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6" action="ppaction://hlinksldjump"/>
                        </a:rPr>
                        <a:t>SOLENOID VALVE</a:t>
                      </a:r>
                      <a:endParaRPr lang="en-US" sz="1800" b="1" i="0" u="none" strike="noStrike" dirty="0">
                        <a:solidFill>
                          <a:srgbClr val="C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ولو </a:t>
                      </a:r>
                      <a:r>
                        <a:rPr lang="fa-IR" sz="1200" b="0" i="0" u="none" strike="noStrike" dirty="0">
                          <a:solidFill>
                            <a:srgbClr val="000000"/>
                          </a:solidFill>
                          <a:effectLst/>
                          <a:latin typeface="B Nazanin"/>
                          <a:cs typeface="B Titr" panose="00000700000000000000" pitchFamily="2" charset="-78"/>
                        </a:rPr>
                        <a:t>برقی با قابلیت </a:t>
                      </a:r>
                      <a:r>
                        <a:rPr lang="en-US" sz="1200" b="0" i="0" u="none" strike="noStrike" dirty="0">
                          <a:solidFill>
                            <a:srgbClr val="000000"/>
                          </a:solidFill>
                          <a:effectLst/>
                          <a:latin typeface="Times New Roman"/>
                          <a:cs typeface="B Titr" panose="00000700000000000000" pitchFamily="2" charset="-78"/>
                        </a:rPr>
                        <a:t>on/off</a:t>
                      </a:r>
                      <a:r>
                        <a:rPr lang="en-US" sz="1200" b="0" i="0" u="none" strike="noStrike" dirty="0">
                          <a:solidFill>
                            <a:srgbClr val="000000"/>
                          </a:solidFill>
                          <a:effectLst/>
                          <a:latin typeface="B Nazanin"/>
                          <a:cs typeface="B Titr" panose="00000700000000000000" pitchFamily="2" charset="-78"/>
                        </a:rPr>
                        <a:t> </a:t>
                      </a:r>
                      <a:r>
                        <a:rPr lang="fa-IR" sz="1200" b="0" i="0" u="none" strike="noStrike" dirty="0">
                          <a:solidFill>
                            <a:srgbClr val="000000"/>
                          </a:solidFill>
                          <a:effectLst/>
                          <a:latin typeface="B Nazanin"/>
                          <a:cs typeface="B Titr" panose="00000700000000000000" pitchFamily="2" charset="-78"/>
                        </a:rPr>
                        <a:t>در مسیر سوخت توربینهای </a:t>
                      </a:r>
                      <a:r>
                        <a:rPr lang="en-US" sz="1200" b="0" i="0" u="none" strike="noStrike" dirty="0">
                          <a:solidFill>
                            <a:srgbClr val="000000"/>
                          </a:solidFill>
                          <a:effectLst/>
                          <a:latin typeface="Times New Roman"/>
                          <a:cs typeface="B Titr" panose="00000700000000000000" pitchFamily="2" charset="-78"/>
                        </a:rPr>
                        <a:t>NP</a:t>
                      </a:r>
                      <a:endParaRPr lang="en-US" sz="1200" b="0" i="0" u="none" strike="noStrike" dirty="0">
                        <a:solidFill>
                          <a:srgbClr val="000000"/>
                        </a:solidFill>
                        <a:effectLst/>
                        <a:latin typeface="B Nazani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600" b="1" i="0" u="none" strike="noStrike">
                          <a:solidFill>
                            <a:srgbClr val="000000"/>
                          </a:solidFill>
                          <a:effectLst/>
                          <a:latin typeface="B Nazanin"/>
                          <a:cs typeface="B Titr" panose="00000700000000000000" pitchFamily="2" charset="-78"/>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a:solidFill>
                            <a:srgbClr val="000000"/>
                          </a:solidFill>
                          <a:effectLst/>
                          <a:latin typeface="Times New Roman"/>
                          <a:cs typeface="B Titr" panose="00000700000000000000" pitchFamily="2" charset="-78"/>
                        </a:rPr>
                        <a:t>2064647603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7" action="ppaction://hlinksldjump"/>
                        </a:rPr>
                        <a:t>COMPR. ROTOR TACHOMETER</a:t>
                      </a:r>
                      <a:endParaRPr lang="en-US" sz="1800" b="1" i="0" u="none" strike="noStrike" dirty="0">
                        <a:solidFill>
                          <a:srgbClr val="C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تاکومتر </a:t>
                      </a:r>
                      <a:r>
                        <a:rPr lang="fa-IR" sz="1200" b="0" i="0" u="none" strike="noStrike" dirty="0">
                          <a:solidFill>
                            <a:srgbClr val="000000"/>
                          </a:solidFill>
                          <a:effectLst/>
                          <a:latin typeface="B Nazanin"/>
                          <a:cs typeface="B Titr" panose="00000700000000000000" pitchFamily="2" charset="-78"/>
                        </a:rPr>
                        <a:t>اندازه گیری دور توربینهای رستون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2527">
                <a:tc>
                  <a:txBody>
                    <a:bodyPr/>
                    <a:lstStyle/>
                    <a:p>
                      <a:pPr algn="ctr" rtl="1" fontAlgn="ctr"/>
                      <a:r>
                        <a:rPr lang="en-US" sz="1600" b="1" i="0" u="none" strike="noStrike">
                          <a:solidFill>
                            <a:srgbClr val="000000"/>
                          </a:solidFill>
                          <a:effectLst/>
                          <a:latin typeface="B Nazanin"/>
                          <a:cs typeface="B Titr" panose="00000700000000000000" pitchFamily="2" charset="-78"/>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1" i="0" u="none" strike="noStrike" dirty="0">
                          <a:solidFill>
                            <a:srgbClr val="000000"/>
                          </a:solidFill>
                          <a:effectLst/>
                          <a:latin typeface="Times New Roman"/>
                          <a:cs typeface="B Titr" panose="00000700000000000000" pitchFamily="2" charset="-78"/>
                        </a:rPr>
                        <a:t>2064963049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C00000"/>
                          </a:solidFill>
                          <a:effectLst/>
                          <a:latin typeface="Times New Roman"/>
                          <a:cs typeface="B Titr" panose="00000700000000000000" pitchFamily="2" charset="-78"/>
                          <a:hlinkClick r:id="rId8" action="ppaction://hlinksldjump"/>
                        </a:rPr>
                        <a:t>PRESS. REGULATOR-PCV 22</a:t>
                      </a:r>
                      <a:endParaRPr lang="en-US" sz="1800" b="1" i="0" u="none" strike="noStrike" dirty="0">
                        <a:solidFill>
                          <a:srgbClr val="C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تنظیم </a:t>
                      </a:r>
                      <a:r>
                        <a:rPr lang="fa-IR" sz="1200" b="0" i="0" u="none" strike="noStrike" dirty="0">
                          <a:solidFill>
                            <a:srgbClr val="000000"/>
                          </a:solidFill>
                          <a:effectLst/>
                          <a:latin typeface="B Nazanin"/>
                          <a:cs typeface="B Titr" panose="00000700000000000000" pitchFamily="2" charset="-78"/>
                        </a:rPr>
                        <a:t>کننده فشار سوخت توربینهای تایفون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2131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kazemi-a\Desktop\Subject\_M0A01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02969" y="2646958"/>
            <a:ext cx="7365041" cy="39595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3680587"/>
              </p:ext>
            </p:extLst>
          </p:nvPr>
        </p:nvGraphicFramePr>
        <p:xfrm>
          <a:off x="914400" y="1600200"/>
          <a:ext cx="7315200" cy="1143000"/>
        </p:xfrm>
        <a:graphic>
          <a:graphicData uri="http://schemas.openxmlformats.org/drawingml/2006/table">
            <a:tbl>
              <a:tblPr rtl="1">
                <a:tableStyleId>{5C22544A-7EE6-4342-B048-85BDC9FD1C3A}</a:tableStyleId>
              </a:tblPr>
              <a:tblGrid>
                <a:gridCol w="3817620"/>
                <a:gridCol w="349758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2070231103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cs typeface="B Titr" panose="00000700000000000000" pitchFamily="2" charset="-78"/>
                        </a:rPr>
                        <a:t>ولو پایلوت در مسیر سوخت توربینهای سولار</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Valve, Pilot Operated</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30</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5369228"/>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1" name="Group 10"/>
          <p:cNvGrpSpPr/>
          <p:nvPr/>
        </p:nvGrpSpPr>
        <p:grpSpPr>
          <a:xfrm>
            <a:off x="5524810" y="6451600"/>
            <a:ext cx="2743200" cy="381000"/>
            <a:chOff x="38100" y="6400800"/>
            <a:chExt cx="2743200" cy="381000"/>
          </a:xfrm>
        </p:grpSpPr>
        <p:sp>
          <p:nvSpPr>
            <p:cNvPr id="12" name="Action Button: Back or Previous 11">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4102091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kazemi-a\Desktop\Subject\_M0A01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36370" y="2689860"/>
            <a:ext cx="6324600" cy="37967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197329014"/>
              </p:ext>
            </p:extLst>
          </p:nvPr>
        </p:nvGraphicFramePr>
        <p:xfrm>
          <a:off x="1436370" y="1600200"/>
          <a:ext cx="6324600" cy="1143000"/>
        </p:xfrm>
        <a:graphic>
          <a:graphicData uri="http://schemas.openxmlformats.org/drawingml/2006/table">
            <a:tbl>
              <a:tblPr rtl="1">
                <a:tableStyleId>{5C22544A-7EE6-4342-B048-85BDC9FD1C3A}</a:tableStyleId>
              </a:tblPr>
              <a:tblGrid>
                <a:gridCol w="3623310"/>
                <a:gridCol w="2701290"/>
              </a:tblGrid>
              <a:tr h="457200">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2065745343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68580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mn-lt"/>
                          <a:cs typeface="B Titr" panose="00000700000000000000" pitchFamily="2" charset="-78"/>
                        </a:rPr>
                        <a:t>اکچویتور تراتل ولو سوخت  توربینهای روستون</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mn-lt"/>
                          <a:ea typeface="+mn-ea"/>
                          <a:cs typeface="+mn-cs"/>
                        </a:rPr>
                        <a:t>Actuator, Throttel Valve</a:t>
                      </a:r>
                      <a:endParaRPr lang="fa-IR" sz="20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2" name="Slide Number Placeholder 1"/>
          <p:cNvSpPr>
            <a:spLocks noGrp="1"/>
          </p:cNvSpPr>
          <p:nvPr>
            <p:ph type="sldNum" sz="quarter" idx="12"/>
          </p:nvPr>
        </p:nvSpPr>
        <p:spPr/>
        <p:txBody>
          <a:bodyPr/>
          <a:lstStyle/>
          <a:p>
            <a:fld id="{D9C475F9-0A06-4BBB-937F-14BB05724D19}" type="slidenum">
              <a:rPr lang="en-US" smtClean="0"/>
              <a:t>31</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240" y="2838450"/>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486303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kazemi-a\Desktop\Subject\_M0A01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58365" y="2667000"/>
            <a:ext cx="4903470" cy="37544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144939475"/>
              </p:ext>
            </p:extLst>
          </p:nvPr>
        </p:nvGraphicFramePr>
        <p:xfrm>
          <a:off x="914400" y="1600201"/>
          <a:ext cx="7315200" cy="1066799"/>
        </p:xfrm>
        <a:graphic>
          <a:graphicData uri="http://schemas.openxmlformats.org/drawingml/2006/table">
            <a:tbl>
              <a:tblPr rtl="1">
                <a:tableStyleId>{5C22544A-7EE6-4342-B048-85BDC9FD1C3A}</a:tableStyleId>
              </a:tblPr>
              <a:tblGrid>
                <a:gridCol w="3558540"/>
                <a:gridCol w="3756660"/>
              </a:tblGrid>
              <a:tr h="348149">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2064978963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ولو کنترلی سوخت  توربینهای تایفون</a:t>
                      </a:r>
                      <a:endParaRPr kumimoji="0" lang="fa-IR" sz="1800" b="0" i="0" u="none" strike="noStrike" kern="1200" cap="none" spc="0" normalizeH="0" baseline="0" noProof="0" dirty="0" smtClean="0">
                        <a:ln>
                          <a:noFill/>
                        </a:ln>
                        <a:solidFill>
                          <a:prstClr val="black"/>
                        </a:solidFill>
                        <a:effectLst/>
                        <a:uLnTx/>
                        <a:uFillTx/>
                        <a:latin typeface="+mn-lt"/>
                        <a:ea typeface="+mn-ea"/>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Block &amp; Thermal Valve Assy</a:t>
                      </a:r>
                      <a:endParaRPr lang="fa-IR" sz="2400" b="1" kern="1200" noProof="0" dirty="0" smtClean="0">
                        <a:solidFill>
                          <a:schemeClr val="dk1"/>
                        </a:solidFill>
                        <a:effectLst/>
                        <a:latin typeface="+mn-lt"/>
                        <a:ea typeface="+mn-ea"/>
                        <a:cs typeface="+mn-cs"/>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32</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744138"/>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204167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9177179"/>
              </p:ext>
            </p:extLst>
          </p:nvPr>
        </p:nvGraphicFramePr>
        <p:xfrm>
          <a:off x="914400" y="1600201"/>
          <a:ext cx="7315200" cy="1066799"/>
        </p:xfrm>
        <a:graphic>
          <a:graphicData uri="http://schemas.openxmlformats.org/drawingml/2006/table">
            <a:tbl>
              <a:tblPr rtl="1">
                <a:tableStyleId>{5C22544A-7EE6-4342-B048-85BDC9FD1C3A}</a:tableStyleId>
              </a:tblPr>
              <a:tblGrid>
                <a:gridCol w="4140200"/>
                <a:gridCol w="3175000"/>
              </a:tblGrid>
              <a:tr h="348149">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2064872633</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برد الکترونیکی سیستم کنترل توربینهای تایفون</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Remote Interface Board</a:t>
                      </a: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33</a:t>
            </a:fld>
            <a:endParaRPr lang="en-US"/>
          </a:p>
        </p:txBody>
      </p:sp>
      <p:pic>
        <p:nvPicPr>
          <p:cNvPr id="9"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744137"/>
            <a:ext cx="2187675" cy="30615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1" name="Group 10"/>
          <p:cNvGrpSpPr/>
          <p:nvPr/>
        </p:nvGrpSpPr>
        <p:grpSpPr>
          <a:xfrm>
            <a:off x="38100" y="6400800"/>
            <a:ext cx="2743200" cy="381000"/>
            <a:chOff x="38100" y="6400800"/>
            <a:chExt cx="2743200" cy="381000"/>
          </a:xfrm>
        </p:grpSpPr>
        <p:sp>
          <p:nvSpPr>
            <p:cNvPr id="12" name="Action Button: Back or Previous 11">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1165502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10806915"/>
              </p:ext>
            </p:extLst>
          </p:nvPr>
        </p:nvGraphicFramePr>
        <p:xfrm>
          <a:off x="914400" y="1600201"/>
          <a:ext cx="7315200" cy="1066799"/>
        </p:xfrm>
        <a:graphic>
          <a:graphicData uri="http://schemas.openxmlformats.org/drawingml/2006/table">
            <a:tbl>
              <a:tblPr rtl="1">
                <a:tableStyleId>{5C22544A-7EE6-4342-B048-85BDC9FD1C3A}</a:tableStyleId>
              </a:tblPr>
              <a:tblGrid>
                <a:gridCol w="5130800"/>
                <a:gridCol w="2184400"/>
              </a:tblGrid>
              <a:tr h="348149">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2064966279</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سویچ نشانگر محدوده حرکت کردن شفت  توربینهای تایفون</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Limit Switch</a:t>
                      </a: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34</a:t>
            </a:fld>
            <a:endParaRPr lang="en-US"/>
          </a:p>
        </p:txBody>
      </p:sp>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13"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744137"/>
            <a:ext cx="2187675" cy="306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29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3876271"/>
              </p:ext>
            </p:extLst>
          </p:nvPr>
        </p:nvGraphicFramePr>
        <p:xfrm>
          <a:off x="914400" y="1600201"/>
          <a:ext cx="7315200" cy="1066799"/>
        </p:xfrm>
        <a:graphic>
          <a:graphicData uri="http://schemas.openxmlformats.org/drawingml/2006/table">
            <a:tbl>
              <a:tblPr rtl="1">
                <a:tableStyleId>{5C22544A-7EE6-4342-B048-85BDC9FD1C3A}</a:tableStyleId>
              </a:tblPr>
              <a:tblGrid>
                <a:gridCol w="4165600"/>
                <a:gridCol w="3149600"/>
              </a:tblGrid>
              <a:tr h="348149">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2070482303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برد الکترونیکی سیگنالهای آنالوگ توربینهای سولار</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Input Analogue Module</a:t>
                      </a: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35</a:t>
            </a:fld>
            <a:endParaRPr lang="en-US"/>
          </a:p>
        </p:txBody>
      </p:sp>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ابزار دقيق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13"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744137"/>
            <a:ext cx="2187675" cy="306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29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04236787"/>
              </p:ext>
            </p:extLst>
          </p:nvPr>
        </p:nvGraphicFramePr>
        <p:xfrm>
          <a:off x="914400" y="1600201"/>
          <a:ext cx="7315200" cy="1066799"/>
        </p:xfrm>
        <a:graphic>
          <a:graphicData uri="http://schemas.openxmlformats.org/drawingml/2006/table">
            <a:tbl>
              <a:tblPr rtl="1">
                <a:tableStyleId>{5C22544A-7EE6-4342-B048-85BDC9FD1C3A}</a:tableStyleId>
              </a:tblPr>
              <a:tblGrid>
                <a:gridCol w="4267200"/>
                <a:gridCol w="3048000"/>
              </a:tblGrid>
              <a:tr h="348149">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2070204613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ولو برقی با قابلیت </a:t>
                      </a:r>
                      <a:r>
                        <a:rPr kumimoji="0" lang="en-US" sz="1800" b="1"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on/off</a:t>
                      </a:r>
                      <a:r>
                        <a:rPr kumimoji="0" lang="en-US"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 </a:t>
                      </a:r>
                      <a:r>
                        <a:rPr kumimoji="0" lang="fa-IR"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 در مسیر هوای کمکی توربینهای سولار</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AIR ASSIST SOLENOID</a:t>
                      </a: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36</a:t>
            </a:fld>
            <a:endParaRPr lang="en-US"/>
          </a:p>
        </p:txBody>
      </p:sp>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برق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13"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744137"/>
            <a:ext cx="2187675" cy="306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29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82203941"/>
              </p:ext>
            </p:extLst>
          </p:nvPr>
        </p:nvGraphicFramePr>
        <p:xfrm>
          <a:off x="914400" y="1600201"/>
          <a:ext cx="7315200" cy="1066799"/>
        </p:xfrm>
        <a:graphic>
          <a:graphicData uri="http://schemas.openxmlformats.org/drawingml/2006/table">
            <a:tbl>
              <a:tblPr rtl="1">
                <a:tableStyleId>{5C22544A-7EE6-4342-B048-85BDC9FD1C3A}</a:tableStyleId>
              </a:tblPr>
              <a:tblGrid>
                <a:gridCol w="4826000"/>
                <a:gridCol w="2489200"/>
              </a:tblGrid>
              <a:tr h="348149">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2070236029</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موتور الکتریکی جهت درایو پمپ روغنکاری توربینهای سولار</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ELECT. MOTOR</a:t>
                      </a: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37</a:t>
            </a:fld>
            <a:endParaRPr lang="en-US"/>
          </a:p>
        </p:txBody>
      </p:sp>
      <p:sp>
        <p:nvSpPr>
          <p:cNvPr id="8" name="TextBox 7"/>
          <p:cNvSpPr txBox="1"/>
          <p:nvPr/>
        </p:nvSpPr>
        <p:spPr>
          <a:xfrm>
            <a:off x="7543970" y="1172479"/>
            <a:ext cx="1600200" cy="369332"/>
          </a:xfrm>
          <a:prstGeom prst="rect">
            <a:avLst/>
          </a:prstGeom>
          <a:solidFill>
            <a:schemeClr val="tx2">
              <a:lumMod val="75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برق</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13"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744137"/>
            <a:ext cx="2187675" cy="306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29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1578457"/>
              </p:ext>
            </p:extLst>
          </p:nvPr>
        </p:nvGraphicFramePr>
        <p:xfrm>
          <a:off x="914400" y="1600201"/>
          <a:ext cx="7315200" cy="1066799"/>
        </p:xfrm>
        <a:graphic>
          <a:graphicData uri="http://schemas.openxmlformats.org/drawingml/2006/table">
            <a:tbl>
              <a:tblPr rtl="1">
                <a:tableStyleId>{5C22544A-7EE6-4342-B048-85BDC9FD1C3A}</a:tableStyleId>
              </a:tblPr>
              <a:tblGrid>
                <a:gridCol w="7315200"/>
              </a:tblGrid>
              <a:tr h="348149">
                <a:tc>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2010373213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800" b="1" kern="1200" dirty="0" smtClean="0">
                          <a:solidFill>
                            <a:schemeClr val="dk1"/>
                          </a:solidFill>
                          <a:effectLst/>
                          <a:latin typeface="+mn-lt"/>
                          <a:ea typeface="+mn-ea"/>
                          <a:cs typeface="+mn-cs"/>
                        </a:rPr>
                        <a:t>HOT GAS CASING COMPLETE</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38</a:t>
            </a:fld>
            <a:endParaRPr lang="en-US"/>
          </a:p>
        </p:txBody>
      </p:sp>
      <p:sp>
        <p:nvSpPr>
          <p:cNvPr id="8" name="TextBox 7"/>
          <p:cNvSpPr txBox="1"/>
          <p:nvPr/>
        </p:nvSpPr>
        <p:spPr>
          <a:xfrm>
            <a:off x="7543970" y="1172479"/>
            <a:ext cx="1600200" cy="369332"/>
          </a:xfrm>
          <a:prstGeom prst="rect">
            <a:avLst/>
          </a:prstGeom>
          <a:solidFill>
            <a:schemeClr val="accent6">
              <a:lumMod val="50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مكانيك</a:t>
            </a:r>
            <a:endParaRPr lang="en-US" dirty="0">
              <a:solidFill>
                <a:schemeClr val="accent5">
                  <a:lumMod val="20000"/>
                  <a:lumOff val="80000"/>
                </a:schemeClr>
              </a:solidFill>
              <a:cs typeface="B Titr" panose="00000700000000000000" pitchFamily="2" charset="-78"/>
            </a:endParaRPr>
          </a:p>
        </p:txBody>
      </p:sp>
      <p:grpSp>
        <p:nvGrpSpPr>
          <p:cNvPr id="10" name="Group 9"/>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13"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744137"/>
            <a:ext cx="2187675" cy="306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603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0298794"/>
              </p:ext>
            </p:extLst>
          </p:nvPr>
        </p:nvGraphicFramePr>
        <p:xfrm>
          <a:off x="914400" y="1600201"/>
          <a:ext cx="7315200" cy="1088067"/>
        </p:xfrm>
        <a:graphic>
          <a:graphicData uri="http://schemas.openxmlformats.org/drawingml/2006/table">
            <a:tbl>
              <a:tblPr rtl="1">
                <a:tableStyleId>{5C22544A-7EE6-4342-B048-85BDC9FD1C3A}</a:tableStyleId>
              </a:tblPr>
              <a:tblGrid>
                <a:gridCol w="3632200"/>
                <a:gridCol w="3683000"/>
              </a:tblGrid>
              <a:tr h="348149">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2064719313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گاورنر مکانیکی سیستم کنترل سوخت توربین های روستون </a:t>
                      </a:r>
                      <a:r>
                        <a:rPr kumimoji="0" lang="en-US" sz="1800" b="1"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TA</a:t>
                      </a:r>
                      <a:r>
                        <a:rPr kumimoji="0" lang="en-US"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 </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GOVERNOR ASSEMBLY COMPLETE</a:t>
                      </a: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39</a:t>
            </a:fld>
            <a:endParaRPr lang="en-US"/>
          </a:p>
        </p:txBody>
      </p:sp>
      <p:sp>
        <p:nvSpPr>
          <p:cNvPr id="10" name="TextBox 9"/>
          <p:cNvSpPr txBox="1"/>
          <p:nvPr/>
        </p:nvSpPr>
        <p:spPr>
          <a:xfrm>
            <a:off x="7543970" y="1172479"/>
            <a:ext cx="1600200" cy="369332"/>
          </a:xfrm>
          <a:prstGeom prst="rect">
            <a:avLst/>
          </a:prstGeom>
          <a:solidFill>
            <a:schemeClr val="accent6">
              <a:lumMod val="50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مكانيك</a:t>
            </a:r>
            <a:endParaRPr lang="en-US" dirty="0">
              <a:solidFill>
                <a:schemeClr val="accent5">
                  <a:lumMod val="20000"/>
                  <a:lumOff val="80000"/>
                </a:schemeClr>
              </a:solidFill>
              <a:cs typeface="B Titr" panose="00000700000000000000" pitchFamily="2" charset="-78"/>
            </a:endParaRPr>
          </a:p>
        </p:txBody>
      </p:sp>
      <p:grpSp>
        <p:nvGrpSpPr>
          <p:cNvPr id="11" name="Group 10"/>
          <p:cNvGrpSpPr/>
          <p:nvPr/>
        </p:nvGrpSpPr>
        <p:grpSpPr>
          <a:xfrm>
            <a:off x="38100" y="6400800"/>
            <a:ext cx="2743200" cy="381000"/>
            <a:chOff x="38100" y="6400800"/>
            <a:chExt cx="2743200" cy="381000"/>
          </a:xfrm>
        </p:grpSpPr>
        <p:sp>
          <p:nvSpPr>
            <p:cNvPr id="12" name="Action Button: Back or Previous 11">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14"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744137"/>
            <a:ext cx="2187675" cy="306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60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C475F9-0A06-4BBB-937F-14BB05724D19}" type="slidenum">
              <a:rPr lang="en-US" smtClean="0"/>
              <a:t>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706189056"/>
              </p:ext>
            </p:extLst>
          </p:nvPr>
        </p:nvGraphicFramePr>
        <p:xfrm>
          <a:off x="228598" y="914400"/>
          <a:ext cx="8686801" cy="5105398"/>
        </p:xfrm>
        <a:graphic>
          <a:graphicData uri="http://schemas.openxmlformats.org/drawingml/2006/table">
            <a:tbl>
              <a:tblPr rtl="1"/>
              <a:tblGrid>
                <a:gridCol w="457200"/>
                <a:gridCol w="1117599"/>
                <a:gridCol w="3251200"/>
                <a:gridCol w="3860802"/>
              </a:tblGrid>
              <a:tr h="871899">
                <a:tc gridSpan="4">
                  <a:txBody>
                    <a:bodyPr/>
                    <a:lstStyle/>
                    <a:p>
                      <a:pPr algn="ctr" rtl="1" fontAlgn="ctr"/>
                      <a:r>
                        <a:rPr lang="fa-IR" sz="2000" b="1" i="0" u="none" strike="noStrike" dirty="0" smtClean="0">
                          <a:solidFill>
                            <a:srgbClr val="000000"/>
                          </a:solidFill>
                          <a:effectLst/>
                          <a:latin typeface="B Titr"/>
                          <a:cs typeface="B Titr" panose="00000700000000000000" pitchFamily="2" charset="-78"/>
                        </a:rPr>
                        <a:t>ليست نيازمندي‌هاي قطعات و تجهيزات ابزار دقيق</a:t>
                      </a:r>
                      <a:endParaRPr lang="fa-IR" sz="2000" b="1" i="0" u="none" strike="noStrike" dirty="0">
                        <a:solidFill>
                          <a:srgbClr val="000000"/>
                        </a:solidFill>
                        <a:effectLst/>
                        <a:latin typeface="B Titr"/>
                        <a:cs typeface="B Titr" panose="00000700000000000000" pitchFamily="2" charset="-78"/>
                      </a:endParaRPr>
                    </a:p>
                  </a:txBody>
                  <a:tcPr marL="8330" marR="8330" marT="8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08302">
                <a:tc>
                  <a:txBody>
                    <a:bodyPr/>
                    <a:lstStyle/>
                    <a:p>
                      <a:pPr algn="ctr" rtl="1" fontAlgn="ctr"/>
                      <a:r>
                        <a:rPr lang="fa-IR" sz="1400" b="1" i="0" u="none" strike="noStrike">
                          <a:solidFill>
                            <a:srgbClr val="000000"/>
                          </a:solidFill>
                          <a:effectLst/>
                          <a:latin typeface="B Titr"/>
                          <a:cs typeface="B Titr" panose="00000700000000000000" pitchFamily="2" charset="-78"/>
                        </a:rPr>
                        <a:t>ردیف</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a:solidFill>
                            <a:srgbClr val="000000"/>
                          </a:solidFill>
                          <a:effectLst/>
                          <a:latin typeface="B Titr"/>
                          <a:cs typeface="B Titr" panose="00000700000000000000" pitchFamily="2" charset="-78"/>
                        </a:rPr>
                        <a:t>شماره طبقه بندی</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dirty="0">
                          <a:solidFill>
                            <a:srgbClr val="000000"/>
                          </a:solidFill>
                          <a:effectLst/>
                          <a:latin typeface="B Titr"/>
                          <a:cs typeface="B Titr" panose="00000700000000000000" pitchFamily="2" charset="-78"/>
                        </a:rPr>
                        <a:t>عنوان</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a:solidFill>
                            <a:srgbClr val="000000"/>
                          </a:solidFill>
                          <a:effectLst/>
                          <a:latin typeface="B Titr"/>
                          <a:cs typeface="B Titr" panose="00000700000000000000" pitchFamily="2" charset="-78"/>
                        </a:rPr>
                        <a:t>شرح کالا</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506918">
                <a:tc>
                  <a:txBody>
                    <a:bodyPr/>
                    <a:lstStyle/>
                    <a:p>
                      <a:pPr algn="ctr" rtl="1" fontAlgn="ctr"/>
                      <a:r>
                        <a:rPr lang="en-US" sz="1600" b="1" i="0" u="none" strike="noStrike" dirty="0">
                          <a:solidFill>
                            <a:srgbClr val="000000"/>
                          </a:solidFill>
                          <a:effectLst/>
                          <a:latin typeface="B Nazanin"/>
                          <a:cs typeface="B Titr" panose="00000700000000000000" pitchFamily="2" charset="-78"/>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dirty="0">
                          <a:solidFill>
                            <a:srgbClr val="000000"/>
                          </a:solidFill>
                          <a:effectLst/>
                          <a:latin typeface="Times New Roman"/>
                          <a:cs typeface="B Titr" panose="00000700000000000000" pitchFamily="2" charset="-78"/>
                        </a:rPr>
                        <a:t>2064966233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000000"/>
                          </a:solidFill>
                          <a:effectLst/>
                          <a:latin typeface="Times New Roman"/>
                          <a:cs typeface="B Titr" panose="00000700000000000000" pitchFamily="2" charset="-78"/>
                          <a:hlinkClick r:id="rId2" action="ppaction://hlinksldjump"/>
                        </a:rPr>
                        <a:t>PNEUMATIC ACTUATOR</a:t>
                      </a:r>
                      <a:endParaRPr lang="en-US" sz="18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اکچویتور </a:t>
                      </a:r>
                      <a:r>
                        <a:rPr lang="fa-IR" sz="1400" b="0" i="0" u="none" strike="noStrike" dirty="0">
                          <a:solidFill>
                            <a:srgbClr val="000000"/>
                          </a:solidFill>
                          <a:effectLst/>
                          <a:latin typeface="B Nazanin"/>
                          <a:cs typeface="B Titr" panose="00000700000000000000" pitchFamily="2" charset="-78"/>
                        </a:rPr>
                        <a:t>هوایی ولو سوخت  توربینهای تایفون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903">
                <a:tc>
                  <a:txBody>
                    <a:bodyPr/>
                    <a:lstStyle/>
                    <a:p>
                      <a:pPr algn="ctr" rtl="1" fontAlgn="ctr"/>
                      <a:r>
                        <a:rPr lang="en-US" sz="1600" b="1" i="0" u="none" strike="noStrike" dirty="0">
                          <a:solidFill>
                            <a:srgbClr val="000000"/>
                          </a:solidFill>
                          <a:effectLst/>
                          <a:latin typeface="B Nazanin"/>
                          <a:cs typeface="B Titr" panose="00000700000000000000" pitchFamily="2" charset="-78"/>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a:solidFill>
                            <a:srgbClr val="000000"/>
                          </a:solidFill>
                          <a:effectLst/>
                          <a:latin typeface="Times New Roman"/>
                          <a:cs typeface="B Titr" panose="00000700000000000000" pitchFamily="2" charset="-78"/>
                        </a:rPr>
                        <a:t>2070684783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smtClean="0">
                          <a:solidFill>
                            <a:srgbClr val="000000"/>
                          </a:solidFill>
                          <a:effectLst/>
                          <a:latin typeface="Times New Roman"/>
                          <a:cs typeface="B Titr" panose="00000700000000000000" pitchFamily="2" charset="-78"/>
                          <a:hlinkClick r:id="rId3" action="ppaction://hlinksldjump"/>
                        </a:rPr>
                        <a:t>Solenoid, Topping </a:t>
                      </a:r>
                      <a:r>
                        <a:rPr lang="en-US" sz="1800" b="1" i="0" u="none" strike="noStrike" dirty="0">
                          <a:solidFill>
                            <a:srgbClr val="000000"/>
                          </a:solidFill>
                          <a:effectLst/>
                          <a:latin typeface="Times New Roman"/>
                          <a:cs typeface="B Titr" panose="00000700000000000000" pitchFamily="2" charset="-78"/>
                          <a:hlinkClick r:id="rId3" action="ppaction://hlinksldjump"/>
                        </a:rPr>
                        <a:t>Valve</a:t>
                      </a:r>
                      <a:endParaRPr lang="en-US" sz="18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ولو </a:t>
                      </a:r>
                      <a:r>
                        <a:rPr lang="fa-IR" sz="1400" b="0" i="0" u="none" strike="noStrike" dirty="0">
                          <a:solidFill>
                            <a:srgbClr val="000000"/>
                          </a:solidFill>
                          <a:effectLst/>
                          <a:latin typeface="B Nazanin"/>
                          <a:cs typeface="B Titr" panose="00000700000000000000" pitchFamily="2" charset="-78"/>
                        </a:rPr>
                        <a:t>برقی با قابلیت </a:t>
                      </a:r>
                      <a:r>
                        <a:rPr lang="en-US" sz="1400" b="0" i="0" u="none" strike="noStrike" dirty="0">
                          <a:solidFill>
                            <a:srgbClr val="000000"/>
                          </a:solidFill>
                          <a:effectLst/>
                          <a:latin typeface="Times New Roman"/>
                          <a:cs typeface="B Titr" panose="00000700000000000000" pitchFamily="2" charset="-78"/>
                        </a:rPr>
                        <a:t>on/off</a:t>
                      </a:r>
                      <a:r>
                        <a:rPr lang="en-US" sz="1400" b="0" i="0" u="none" strike="noStrike" dirty="0">
                          <a:solidFill>
                            <a:srgbClr val="000000"/>
                          </a:solidFill>
                          <a:effectLst/>
                          <a:latin typeface="B Nazanin"/>
                          <a:cs typeface="B Titr" panose="00000700000000000000" pitchFamily="2" charset="-78"/>
                        </a:rPr>
                        <a:t> </a:t>
                      </a:r>
                      <a:r>
                        <a:rPr lang="fa-IR" sz="1400" b="0" i="0" u="none" strike="noStrike" dirty="0">
                          <a:solidFill>
                            <a:srgbClr val="000000"/>
                          </a:solidFill>
                          <a:effectLst/>
                          <a:latin typeface="B Nazanin"/>
                          <a:cs typeface="B Titr" panose="00000700000000000000" pitchFamily="2" charset="-78"/>
                        </a:rPr>
                        <a:t>در مسیر سوخت توربینهای </a:t>
                      </a: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سولار </a:t>
                      </a:r>
                      <a:endParaRPr lang="fa-IR" sz="1400" b="0" i="0" u="none" strike="noStrike" dirty="0">
                        <a:solidFill>
                          <a:srgbClr val="000000"/>
                        </a:solidFill>
                        <a:effectLst/>
                        <a:latin typeface="B Nazani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918">
                <a:tc>
                  <a:txBody>
                    <a:bodyPr/>
                    <a:lstStyle/>
                    <a:p>
                      <a:pPr algn="ctr" rtl="1" fontAlgn="ctr"/>
                      <a:r>
                        <a:rPr lang="en-US" sz="1600" b="1" i="0" u="none" strike="noStrike" dirty="0">
                          <a:solidFill>
                            <a:srgbClr val="000000"/>
                          </a:solidFill>
                          <a:effectLst/>
                          <a:latin typeface="B Nazanin"/>
                          <a:cs typeface="B Titr" panose="00000700000000000000" pitchFamily="2" charset="-78"/>
                        </a:rPr>
                        <a:t>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a:solidFill>
                            <a:srgbClr val="000000"/>
                          </a:solidFill>
                          <a:effectLst/>
                          <a:latin typeface="Times New Roman"/>
                          <a:cs typeface="B Titr" panose="00000700000000000000" pitchFamily="2" charset="-78"/>
                        </a:rPr>
                        <a:t>2064941813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000000"/>
                          </a:solidFill>
                          <a:effectLst/>
                          <a:latin typeface="Times New Roman"/>
                          <a:cs typeface="B Titr" panose="00000700000000000000" pitchFamily="2" charset="-78"/>
                          <a:hlinkClick r:id="rId4" action="ppaction://hlinksldjump"/>
                        </a:rPr>
                        <a:t>Fuel Valve Actuator</a:t>
                      </a:r>
                      <a:endParaRPr lang="en-US" sz="18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اکچویتور </a:t>
                      </a:r>
                      <a:r>
                        <a:rPr lang="fa-IR" sz="1400" b="0" i="0" u="none" strike="noStrike" dirty="0">
                          <a:solidFill>
                            <a:srgbClr val="000000"/>
                          </a:solidFill>
                          <a:effectLst/>
                          <a:latin typeface="B Nazanin"/>
                          <a:cs typeface="B Titr" panose="00000700000000000000" pitchFamily="2" charset="-78"/>
                        </a:rPr>
                        <a:t>ولو سوخت  توربینهای تایفون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903">
                <a:tc>
                  <a:txBody>
                    <a:bodyPr/>
                    <a:lstStyle/>
                    <a:p>
                      <a:pPr algn="ctr" rtl="1" fontAlgn="ctr"/>
                      <a:r>
                        <a:rPr lang="en-US" sz="1600" b="1" i="0" u="none" strike="noStrike" dirty="0">
                          <a:solidFill>
                            <a:srgbClr val="000000"/>
                          </a:solidFill>
                          <a:effectLst/>
                          <a:latin typeface="B Nazanin"/>
                          <a:cs typeface="B Titr" panose="00000700000000000000" pitchFamily="2" charset="-78"/>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a:solidFill>
                            <a:srgbClr val="000000"/>
                          </a:solidFill>
                          <a:effectLst/>
                          <a:latin typeface="Times New Roman"/>
                          <a:cs typeface="B Titr" panose="00000700000000000000" pitchFamily="2" charset="-78"/>
                        </a:rPr>
                        <a:t>2064647653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000000"/>
                          </a:solidFill>
                          <a:effectLst/>
                          <a:latin typeface="Times New Roman"/>
                          <a:cs typeface="B Titr" panose="00000700000000000000" pitchFamily="2" charset="-78"/>
                          <a:hlinkClick r:id="rId5" action="ppaction://hlinksldjump"/>
                        </a:rPr>
                        <a:t>SOLENOID VALVE,TA-05325/2</a:t>
                      </a:r>
                      <a:endParaRPr lang="en-US" sz="18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ولو </a:t>
                      </a:r>
                      <a:r>
                        <a:rPr lang="fa-IR" sz="1400" b="0" i="0" u="none" strike="noStrike" dirty="0">
                          <a:solidFill>
                            <a:srgbClr val="000000"/>
                          </a:solidFill>
                          <a:effectLst/>
                          <a:latin typeface="B Nazanin"/>
                          <a:cs typeface="B Titr" panose="00000700000000000000" pitchFamily="2" charset="-78"/>
                        </a:rPr>
                        <a:t>برقی با قابلیت </a:t>
                      </a:r>
                      <a:r>
                        <a:rPr lang="en-US" sz="1400" b="0" i="0" u="none" strike="noStrike" dirty="0">
                          <a:solidFill>
                            <a:srgbClr val="000000"/>
                          </a:solidFill>
                          <a:effectLst/>
                          <a:latin typeface="Times New Roman"/>
                          <a:cs typeface="B Titr" panose="00000700000000000000" pitchFamily="2" charset="-78"/>
                        </a:rPr>
                        <a:t>on/off</a:t>
                      </a:r>
                      <a:r>
                        <a:rPr lang="en-US" sz="1400" b="0" i="0" u="none" strike="noStrike" dirty="0">
                          <a:solidFill>
                            <a:srgbClr val="000000"/>
                          </a:solidFill>
                          <a:effectLst/>
                          <a:latin typeface="B Nazanin"/>
                          <a:cs typeface="B Titr" panose="00000700000000000000" pitchFamily="2" charset="-78"/>
                        </a:rPr>
                        <a:t> </a:t>
                      </a:r>
                      <a:r>
                        <a:rPr lang="fa-IR" sz="1400" b="0" i="0" u="none" strike="noStrike" dirty="0">
                          <a:solidFill>
                            <a:srgbClr val="000000"/>
                          </a:solidFill>
                          <a:effectLst/>
                          <a:latin typeface="B Nazanin"/>
                          <a:cs typeface="B Titr" panose="00000700000000000000" pitchFamily="2" charset="-78"/>
                        </a:rPr>
                        <a:t>در مسیر سوخت توربینهای </a:t>
                      </a: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رستون</a:t>
                      </a:r>
                      <a:endParaRPr lang="fa-IR" sz="1400" b="0" i="0" u="none" strike="noStrike" dirty="0">
                        <a:solidFill>
                          <a:srgbClr val="000000"/>
                        </a:solidFill>
                        <a:effectLst/>
                        <a:latin typeface="B Nazani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903">
                <a:tc>
                  <a:txBody>
                    <a:bodyPr/>
                    <a:lstStyle/>
                    <a:p>
                      <a:pPr algn="ctr" rtl="1" fontAlgn="ctr"/>
                      <a:r>
                        <a:rPr lang="en-US" sz="1600" b="1" i="0" u="none" strike="noStrike" dirty="0">
                          <a:solidFill>
                            <a:srgbClr val="000000"/>
                          </a:solidFill>
                          <a:effectLst/>
                          <a:latin typeface="B Nazanin"/>
                          <a:cs typeface="B Titr" panose="00000700000000000000" pitchFamily="2" charset="-78"/>
                        </a:rPr>
                        <a:t>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a:solidFill>
                            <a:srgbClr val="000000"/>
                          </a:solidFill>
                          <a:effectLst/>
                          <a:latin typeface="Times New Roman"/>
                          <a:cs typeface="B Titr" panose="00000700000000000000" pitchFamily="2" charset="-78"/>
                        </a:rPr>
                        <a:t>2064712873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2000" b="1" i="0" u="none" strike="noStrike" dirty="0">
                          <a:solidFill>
                            <a:srgbClr val="000000"/>
                          </a:solidFill>
                          <a:effectLst/>
                          <a:latin typeface="Times New Roman"/>
                          <a:cs typeface="B Titr" panose="00000700000000000000" pitchFamily="2" charset="-78"/>
                          <a:hlinkClick r:id="rId6" action="ppaction://hlinksldjump"/>
                        </a:rPr>
                        <a:t>Solenoid Valve</a:t>
                      </a:r>
                      <a:endParaRPr lang="en-US" sz="20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ولو </a:t>
                      </a:r>
                      <a:r>
                        <a:rPr lang="fa-IR" sz="1400" b="0" i="0" u="none" strike="noStrike" dirty="0">
                          <a:solidFill>
                            <a:srgbClr val="000000"/>
                          </a:solidFill>
                          <a:effectLst/>
                          <a:latin typeface="B Nazanin"/>
                          <a:cs typeface="B Titr" panose="00000700000000000000" pitchFamily="2" charset="-78"/>
                        </a:rPr>
                        <a:t>برقی با قابلیت </a:t>
                      </a:r>
                      <a:r>
                        <a:rPr lang="en-US" sz="1400" b="0" i="0" u="none" strike="noStrike" dirty="0">
                          <a:solidFill>
                            <a:srgbClr val="000000"/>
                          </a:solidFill>
                          <a:effectLst/>
                          <a:latin typeface="Times New Roman"/>
                          <a:cs typeface="B Titr" panose="00000700000000000000" pitchFamily="2" charset="-78"/>
                        </a:rPr>
                        <a:t>on/off</a:t>
                      </a:r>
                      <a:r>
                        <a:rPr lang="en-US" sz="1400" b="0" i="0" u="none" strike="noStrike" dirty="0">
                          <a:solidFill>
                            <a:srgbClr val="000000"/>
                          </a:solidFill>
                          <a:effectLst/>
                          <a:latin typeface="B Nazanin"/>
                          <a:cs typeface="B Titr" panose="00000700000000000000" pitchFamily="2" charset="-78"/>
                        </a:rPr>
                        <a:t> </a:t>
                      </a:r>
                      <a:r>
                        <a:rPr lang="fa-IR" sz="1400" b="0" i="0" u="none" strike="noStrike" dirty="0">
                          <a:solidFill>
                            <a:srgbClr val="000000"/>
                          </a:solidFill>
                          <a:effectLst/>
                          <a:latin typeface="B Nazanin"/>
                          <a:cs typeface="B Titr" panose="00000700000000000000" pitchFamily="2" charset="-78"/>
                        </a:rPr>
                        <a:t>در مسیر سوخت توربینهای </a:t>
                      </a: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تایفون</a:t>
                      </a:r>
                      <a:endParaRPr lang="fa-IR" sz="1400" b="0" i="0" u="none" strike="noStrike" dirty="0">
                        <a:solidFill>
                          <a:srgbClr val="000000"/>
                        </a:solidFill>
                        <a:effectLst/>
                        <a:latin typeface="B Nazani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903">
                <a:tc>
                  <a:txBody>
                    <a:bodyPr/>
                    <a:lstStyle/>
                    <a:p>
                      <a:pPr algn="ctr" rtl="1" fontAlgn="ctr"/>
                      <a:r>
                        <a:rPr lang="en-US" sz="1600" b="1" i="0" u="none" strike="noStrike" dirty="0">
                          <a:solidFill>
                            <a:srgbClr val="000000"/>
                          </a:solidFill>
                          <a:effectLst/>
                          <a:latin typeface="B Nazanin"/>
                          <a:cs typeface="B Titr" panose="00000700000000000000" pitchFamily="2" charset="-78"/>
                        </a:rPr>
                        <a:t>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a:solidFill>
                            <a:srgbClr val="000000"/>
                          </a:solidFill>
                          <a:effectLst/>
                          <a:latin typeface="Times New Roman"/>
                          <a:cs typeface="B Titr" panose="00000700000000000000" pitchFamily="2" charset="-78"/>
                        </a:rPr>
                        <a:t>2064867013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2000" b="1" i="0" u="none" strike="noStrike" dirty="0">
                          <a:solidFill>
                            <a:srgbClr val="000000"/>
                          </a:solidFill>
                          <a:effectLst/>
                          <a:latin typeface="Times New Roman"/>
                          <a:cs typeface="B Titr" panose="00000700000000000000" pitchFamily="2" charset="-78"/>
                          <a:hlinkClick r:id="rId7" action="ppaction://hlinksldjump"/>
                        </a:rPr>
                        <a:t>Igniter Cable</a:t>
                      </a:r>
                      <a:endParaRPr lang="en-US" sz="20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کابل </a:t>
                      </a:r>
                      <a:r>
                        <a:rPr lang="fa-IR" sz="1400" b="0" i="0" u="none" strike="noStrike" dirty="0">
                          <a:solidFill>
                            <a:srgbClr val="000000"/>
                          </a:solidFill>
                          <a:effectLst/>
                          <a:latin typeface="B Nazanin"/>
                          <a:cs typeface="B Titr" panose="00000700000000000000" pitchFamily="2" charset="-78"/>
                        </a:rPr>
                        <a:t>سیستم جرقه زن جهت ایجاد شعله اولیه توربینهای </a:t>
                      </a: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تایفون</a:t>
                      </a:r>
                      <a:endParaRPr lang="fa-IR" sz="1400" b="0" i="0" u="none" strike="noStrike" dirty="0">
                        <a:solidFill>
                          <a:srgbClr val="000000"/>
                        </a:solidFill>
                        <a:effectLst/>
                        <a:latin typeface="B Nazani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749">
                <a:tc>
                  <a:txBody>
                    <a:bodyPr/>
                    <a:lstStyle/>
                    <a:p>
                      <a:pPr algn="ctr" rtl="1" fontAlgn="ctr"/>
                      <a:r>
                        <a:rPr lang="en-US" sz="1600" b="1" i="0" u="none" strike="noStrike" dirty="0">
                          <a:solidFill>
                            <a:srgbClr val="000000"/>
                          </a:solidFill>
                          <a:effectLst/>
                          <a:latin typeface="B Nazanin"/>
                          <a:cs typeface="B Titr" panose="00000700000000000000" pitchFamily="2" charset="-78"/>
                        </a:rPr>
                        <a:t>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dirty="0">
                          <a:solidFill>
                            <a:srgbClr val="000000"/>
                          </a:solidFill>
                          <a:effectLst/>
                          <a:latin typeface="Times New Roman"/>
                          <a:cs typeface="B Titr" panose="00000700000000000000" pitchFamily="2" charset="-78"/>
                        </a:rPr>
                        <a:t>2070231103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000000"/>
                          </a:solidFill>
                          <a:effectLst/>
                          <a:latin typeface="Times New Roman"/>
                          <a:cs typeface="B Titr" panose="00000700000000000000" pitchFamily="2" charset="-78"/>
                          <a:hlinkClick r:id="rId8" action="ppaction://hlinksldjump"/>
                        </a:rPr>
                        <a:t>VALVE, PILOT OPERATED</a:t>
                      </a:r>
                      <a:endParaRPr lang="en-US" sz="18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400" b="0" i="0" u="none" strike="noStrike" dirty="0" smtClean="0">
                          <a:solidFill>
                            <a:srgbClr val="000000"/>
                          </a:solidFill>
                          <a:effectLst/>
                          <a:latin typeface="B Nazanin"/>
                          <a:cs typeface="B Titr" panose="00000700000000000000" pitchFamily="2" charset="-78"/>
                        </a:rPr>
                        <a:t> </a:t>
                      </a:r>
                      <a:r>
                        <a:rPr lang="fa-IR" sz="1400" b="0" i="0" u="none" strike="noStrike" dirty="0" smtClean="0">
                          <a:solidFill>
                            <a:srgbClr val="000000"/>
                          </a:solidFill>
                          <a:effectLst/>
                          <a:latin typeface="B Nazanin"/>
                          <a:cs typeface="B Titr" panose="00000700000000000000" pitchFamily="2" charset="-78"/>
                        </a:rPr>
                        <a:t>ولو </a:t>
                      </a:r>
                      <a:r>
                        <a:rPr lang="fa-IR" sz="1400" b="0" i="0" u="none" strike="noStrike" dirty="0">
                          <a:solidFill>
                            <a:srgbClr val="000000"/>
                          </a:solidFill>
                          <a:effectLst/>
                          <a:latin typeface="B Nazanin"/>
                          <a:cs typeface="B Titr" panose="00000700000000000000" pitchFamily="2" charset="-78"/>
                        </a:rPr>
                        <a:t>پایلوت در مسیر سوخت توربینهای سولار</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2131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14245836"/>
              </p:ext>
            </p:extLst>
          </p:nvPr>
        </p:nvGraphicFramePr>
        <p:xfrm>
          <a:off x="914400" y="1600201"/>
          <a:ext cx="7315200" cy="1066799"/>
        </p:xfrm>
        <a:graphic>
          <a:graphicData uri="http://schemas.openxmlformats.org/drawingml/2006/table">
            <a:tbl>
              <a:tblPr rtl="1">
                <a:tableStyleId>{5C22544A-7EE6-4342-B048-85BDC9FD1C3A}</a:tableStyleId>
              </a:tblPr>
              <a:tblGrid>
                <a:gridCol w="4191000"/>
                <a:gridCol w="3124200"/>
              </a:tblGrid>
              <a:tr h="348149">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2064770043</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مربوط به سیستم سوخت توربین روستون </a:t>
                      </a:r>
                      <a:r>
                        <a:rPr kumimoji="0" lang="en-US" sz="1800" b="1"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TB4000</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GAS SHUT OFF VALVE</a:t>
                      </a: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40</a:t>
            </a:fld>
            <a:endParaRPr lang="en-US"/>
          </a:p>
        </p:txBody>
      </p:sp>
      <p:sp>
        <p:nvSpPr>
          <p:cNvPr id="10" name="TextBox 9"/>
          <p:cNvSpPr txBox="1"/>
          <p:nvPr/>
        </p:nvSpPr>
        <p:spPr>
          <a:xfrm>
            <a:off x="7543970" y="1172479"/>
            <a:ext cx="1600200" cy="369332"/>
          </a:xfrm>
          <a:prstGeom prst="rect">
            <a:avLst/>
          </a:prstGeom>
          <a:solidFill>
            <a:schemeClr val="accent6">
              <a:lumMod val="50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مكانيك</a:t>
            </a:r>
            <a:endParaRPr lang="en-US" dirty="0">
              <a:solidFill>
                <a:schemeClr val="accent5">
                  <a:lumMod val="20000"/>
                  <a:lumOff val="80000"/>
                </a:schemeClr>
              </a:solidFill>
              <a:cs typeface="B Titr" panose="00000700000000000000" pitchFamily="2" charset="-78"/>
            </a:endParaRPr>
          </a:p>
        </p:txBody>
      </p:sp>
      <p:grpSp>
        <p:nvGrpSpPr>
          <p:cNvPr id="11" name="Group 10"/>
          <p:cNvGrpSpPr/>
          <p:nvPr/>
        </p:nvGrpSpPr>
        <p:grpSpPr>
          <a:xfrm>
            <a:off x="38100" y="6400800"/>
            <a:ext cx="2743200" cy="381000"/>
            <a:chOff x="38100" y="6400800"/>
            <a:chExt cx="2743200" cy="381000"/>
          </a:xfrm>
        </p:grpSpPr>
        <p:sp>
          <p:nvSpPr>
            <p:cNvPr id="12" name="Action Button: Back or Previous 11">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14"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744137"/>
            <a:ext cx="2187675" cy="306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603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06371623"/>
              </p:ext>
            </p:extLst>
          </p:nvPr>
        </p:nvGraphicFramePr>
        <p:xfrm>
          <a:off x="914400" y="1600201"/>
          <a:ext cx="7315200" cy="1088067"/>
        </p:xfrm>
        <a:graphic>
          <a:graphicData uri="http://schemas.openxmlformats.org/drawingml/2006/table">
            <a:tbl>
              <a:tblPr rtl="1">
                <a:tableStyleId>{5C22544A-7EE6-4342-B048-85BDC9FD1C3A}</a:tableStyleId>
              </a:tblPr>
              <a:tblGrid>
                <a:gridCol w="4191000"/>
                <a:gridCol w="3124200"/>
              </a:tblGrid>
              <a:tr h="348149">
                <a:tc gridSpan="2">
                  <a:txBody>
                    <a:bodyPr/>
                    <a:lstStyle/>
                    <a:p>
                      <a:pPr algn="ctr" rtl="1" fontAlgn="ctr"/>
                      <a:r>
                        <a:rPr kumimoji="0" lang="fa-IR" sz="1600" b="1" i="0" u="none" strike="noStrike" kern="1200" cap="none" spc="0" normalizeH="0" baseline="0" noProof="0" dirty="0" smtClean="0">
                          <a:ln>
                            <a:noFill/>
                          </a:ln>
                          <a:solidFill>
                            <a:srgbClr val="4BACC6">
                              <a:lumMod val="20000"/>
                              <a:lumOff val="80000"/>
                            </a:srgbClr>
                          </a:solidFill>
                          <a:effectLst/>
                          <a:uLnTx/>
                          <a:uFillTx/>
                          <a:latin typeface="+mn-lt"/>
                          <a:cs typeface="B Titr" panose="00000700000000000000" pitchFamily="2" charset="-78"/>
                        </a:rPr>
                        <a:t>شماره طبقه‌بندي - </a:t>
                      </a:r>
                      <a:r>
                        <a:rPr lang="en-US" sz="1800" b="1" kern="1200" dirty="0" smtClean="0">
                          <a:solidFill>
                            <a:schemeClr val="accent5">
                              <a:lumMod val="20000"/>
                              <a:lumOff val="80000"/>
                            </a:schemeClr>
                          </a:solidFill>
                          <a:effectLst/>
                          <a:latin typeface="+mn-lt"/>
                          <a:ea typeface="+mn-ea"/>
                          <a:cs typeface="+mn-cs"/>
                        </a:rPr>
                        <a:t>2064972723</a:t>
                      </a: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B Titr"/>
                        <a:cs typeface="B Titr" panose="00000700000000000000" pitchFamily="2" charset="-78"/>
                      </a:endParaRP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18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مربوط به سیستم کنترل سوخت مایع توربین های تایفون </a:t>
                      </a:r>
                      <a:r>
                        <a:rPr kumimoji="0" lang="en-US" sz="1800" b="1"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EGT100-2S</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FUEL &amp; SHUT OFF VALVE S.A COMPLETE ASSY</a:t>
                      </a:r>
                    </a:p>
                  </a:txBody>
                  <a:tcPr marL="8398" marR="8398" marT="8398"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41</a:t>
            </a:fld>
            <a:endParaRPr lang="en-US"/>
          </a:p>
        </p:txBody>
      </p:sp>
      <p:sp>
        <p:nvSpPr>
          <p:cNvPr id="10" name="TextBox 9"/>
          <p:cNvSpPr txBox="1"/>
          <p:nvPr/>
        </p:nvSpPr>
        <p:spPr>
          <a:xfrm>
            <a:off x="7543970" y="1172479"/>
            <a:ext cx="1600200" cy="369332"/>
          </a:xfrm>
          <a:prstGeom prst="rect">
            <a:avLst/>
          </a:prstGeom>
          <a:solidFill>
            <a:schemeClr val="accent6">
              <a:lumMod val="50000"/>
            </a:schemeClr>
          </a:solidFill>
        </p:spPr>
        <p:txBody>
          <a:bodyPr wrap="square" rtlCol="0">
            <a:spAutoFit/>
          </a:bodyPr>
          <a:lstStyle/>
          <a:p>
            <a:pPr algn="ctr"/>
            <a:r>
              <a:rPr lang="fa-IR" dirty="0" smtClean="0">
                <a:solidFill>
                  <a:schemeClr val="accent5">
                    <a:lumMod val="20000"/>
                    <a:lumOff val="80000"/>
                  </a:schemeClr>
                </a:solidFill>
                <a:cs typeface="B Titr" panose="00000700000000000000" pitchFamily="2" charset="-78"/>
              </a:rPr>
              <a:t>مكانيك</a:t>
            </a:r>
            <a:endParaRPr lang="en-US" dirty="0">
              <a:solidFill>
                <a:schemeClr val="accent5">
                  <a:lumMod val="20000"/>
                  <a:lumOff val="80000"/>
                </a:schemeClr>
              </a:solidFill>
              <a:cs typeface="B Titr" panose="00000700000000000000" pitchFamily="2" charset="-78"/>
            </a:endParaRPr>
          </a:p>
        </p:txBody>
      </p:sp>
      <p:grpSp>
        <p:nvGrpSpPr>
          <p:cNvPr id="11" name="Group 10"/>
          <p:cNvGrpSpPr/>
          <p:nvPr/>
        </p:nvGrpSpPr>
        <p:grpSpPr>
          <a:xfrm>
            <a:off x="38100" y="6400800"/>
            <a:ext cx="2743200" cy="381000"/>
            <a:chOff x="38100" y="6400800"/>
            <a:chExt cx="2743200" cy="381000"/>
          </a:xfrm>
        </p:grpSpPr>
        <p:sp>
          <p:nvSpPr>
            <p:cNvPr id="12" name="Action Button: Back or Previous 11">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14"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744137"/>
            <a:ext cx="2187675" cy="306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6039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43"/>
          <a:stretch/>
        </p:blipFill>
        <p:spPr bwMode="auto">
          <a:xfrm>
            <a:off x="2076450" y="2690248"/>
            <a:ext cx="6081628" cy="274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313458391"/>
              </p:ext>
            </p:extLst>
          </p:nvPr>
        </p:nvGraphicFramePr>
        <p:xfrm>
          <a:off x="914400" y="1600201"/>
          <a:ext cx="7315200" cy="1066799"/>
        </p:xfrm>
        <a:graphic>
          <a:graphicData uri="http://schemas.openxmlformats.org/drawingml/2006/table">
            <a:tbl>
              <a:tblPr rtl="1">
                <a:tableStyleId>{5C22544A-7EE6-4342-B048-85BDC9FD1C3A}</a:tableStyleId>
              </a:tblPr>
              <a:tblGrid>
                <a:gridCol w="7315200"/>
              </a:tblGrid>
              <a:tr h="348149">
                <a:tc>
                  <a:txBody>
                    <a:bodyPr/>
                    <a:lstStyle/>
                    <a:p>
                      <a:pPr algn="ctr" rtl="1" fontAlgn="ct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nb-NO" sz="3200" b="1" kern="1200" dirty="0" smtClean="0">
                          <a:solidFill>
                            <a:schemeClr val="dk1"/>
                          </a:solidFill>
                          <a:effectLst/>
                          <a:latin typeface="+mn-lt"/>
                          <a:ea typeface="+mn-ea"/>
                          <a:cs typeface="+mn-cs"/>
                        </a:rPr>
                        <a:t>Isolating Pig or Plugging Pig</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42</a:t>
            </a:fld>
            <a:endParaRPr lang="en-US"/>
          </a:p>
        </p:txBody>
      </p:sp>
      <p:pic>
        <p:nvPicPr>
          <p:cNvPr id="9" name="Picture 2" descr="F:\رويدادها\1404\نمايشگاه نفت 1404\لوگو نمایشگاه\lpo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425" y="2745768"/>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81800" y="1172479"/>
            <a:ext cx="2362370" cy="369332"/>
          </a:xfrm>
          <a:prstGeom prst="rect">
            <a:avLst/>
          </a:prstGeom>
          <a:solidFill>
            <a:schemeClr val="accent4">
              <a:lumMod val="75000"/>
            </a:schemeClr>
          </a:solidFill>
        </p:spPr>
        <p:txBody>
          <a:bodyPr wrap="square" rtlCol="0">
            <a:spAutoFit/>
          </a:bodyPr>
          <a:lstStyle/>
          <a:p>
            <a:pPr algn="ctr"/>
            <a:r>
              <a:rPr lang="fa-IR" dirty="0" smtClean="0">
                <a:solidFill>
                  <a:schemeClr val="accent4">
                    <a:lumMod val="20000"/>
                    <a:lumOff val="80000"/>
                  </a:schemeClr>
                </a:solidFill>
                <a:cs typeface="B Titr" panose="00000700000000000000" pitchFamily="2" charset="-78"/>
              </a:rPr>
              <a:t>مهندسي خطوط لوله</a:t>
            </a:r>
            <a:endParaRPr lang="en-US" dirty="0">
              <a:solidFill>
                <a:schemeClr val="accent4">
                  <a:lumMod val="20000"/>
                  <a:lumOff val="80000"/>
                </a:schemeClr>
              </a:solidFill>
              <a:cs typeface="B Titr" panose="00000700000000000000" pitchFamily="2" charset="-78"/>
            </a:endParaRPr>
          </a:p>
        </p:txBody>
      </p:sp>
      <p:grpSp>
        <p:nvGrpSpPr>
          <p:cNvPr id="8" name="Group 7"/>
          <p:cNvGrpSpPr/>
          <p:nvPr/>
        </p:nvGrpSpPr>
        <p:grpSpPr>
          <a:xfrm>
            <a:off x="38100" y="6400800"/>
            <a:ext cx="2743200" cy="381000"/>
            <a:chOff x="38100" y="6400800"/>
            <a:chExt cx="2743200" cy="381000"/>
          </a:xfrm>
        </p:grpSpPr>
        <p:sp>
          <p:nvSpPr>
            <p:cNvPr id="11" name="Action Button: Back or Previous 10">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spTree>
    <p:extLst>
      <p:ext uri="{BB962C8B-B14F-4D97-AF65-F5344CB8AC3E}">
        <p14:creationId xmlns:p14="http://schemas.microsoft.com/office/powerpoint/2010/main" val="3590418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07501791"/>
              </p:ext>
            </p:extLst>
          </p:nvPr>
        </p:nvGraphicFramePr>
        <p:xfrm>
          <a:off x="914400" y="1600201"/>
          <a:ext cx="7315200" cy="1066799"/>
        </p:xfrm>
        <a:graphic>
          <a:graphicData uri="http://schemas.openxmlformats.org/drawingml/2006/table">
            <a:tbl>
              <a:tblPr rtl="1">
                <a:tableStyleId>{5C22544A-7EE6-4342-B048-85BDC9FD1C3A}</a:tableStyleId>
              </a:tblPr>
              <a:tblGrid>
                <a:gridCol w="7315200"/>
              </a:tblGrid>
              <a:tr h="348149">
                <a:tc>
                  <a:txBody>
                    <a:bodyPr/>
                    <a:lstStyle/>
                    <a:p>
                      <a:pPr algn="ctr" rtl="1" fontAlgn="ct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nb-NO" sz="3200" b="1" kern="1200" dirty="0" smtClean="0">
                          <a:solidFill>
                            <a:schemeClr val="dk1"/>
                          </a:solidFill>
                          <a:effectLst/>
                          <a:latin typeface="+mn-lt"/>
                          <a:ea typeface="+mn-ea"/>
                          <a:cs typeface="+mn-cs"/>
                        </a:rPr>
                        <a:t>Pneumatic Stopper</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43</a:t>
            </a:fld>
            <a:endParaRPr lang="en-US"/>
          </a:p>
        </p:txBody>
      </p:sp>
      <p:pic>
        <p:nvPicPr>
          <p:cNvPr id="9"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744138"/>
            <a:ext cx="816075" cy="11420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81800" y="1172479"/>
            <a:ext cx="2362370" cy="369332"/>
          </a:xfrm>
          <a:prstGeom prst="rect">
            <a:avLst/>
          </a:prstGeom>
          <a:solidFill>
            <a:schemeClr val="accent4">
              <a:lumMod val="75000"/>
            </a:schemeClr>
          </a:solidFill>
        </p:spPr>
        <p:txBody>
          <a:bodyPr wrap="square" rtlCol="0">
            <a:spAutoFit/>
          </a:bodyPr>
          <a:lstStyle/>
          <a:p>
            <a:pPr algn="ctr"/>
            <a:r>
              <a:rPr lang="fa-IR" dirty="0" smtClean="0">
                <a:solidFill>
                  <a:schemeClr val="accent4">
                    <a:lumMod val="20000"/>
                    <a:lumOff val="80000"/>
                  </a:schemeClr>
                </a:solidFill>
                <a:cs typeface="B Titr" panose="00000700000000000000" pitchFamily="2" charset="-78"/>
              </a:rPr>
              <a:t>مهندسي خطوط لوله</a:t>
            </a:r>
            <a:endParaRPr lang="en-US" dirty="0">
              <a:solidFill>
                <a:schemeClr val="accent4">
                  <a:lumMod val="20000"/>
                  <a:lumOff val="80000"/>
                </a:schemeClr>
              </a:solidFill>
              <a:cs typeface="B Titr" panose="00000700000000000000" pitchFamily="2" charset="-78"/>
            </a:endParaRPr>
          </a:p>
        </p:txBody>
      </p:sp>
      <p:grpSp>
        <p:nvGrpSpPr>
          <p:cNvPr id="2" name="Group 1"/>
          <p:cNvGrpSpPr/>
          <p:nvPr/>
        </p:nvGrpSpPr>
        <p:grpSpPr>
          <a:xfrm>
            <a:off x="38100" y="6400800"/>
            <a:ext cx="2743200" cy="381000"/>
            <a:chOff x="38100" y="6400800"/>
            <a:chExt cx="2743200" cy="381000"/>
          </a:xfrm>
        </p:grpSpPr>
        <p:sp>
          <p:nvSpPr>
            <p:cNvPr id="8" name="Action Button: Back or Previous 7">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1026" name="Picture 2" descr="F:\رويدادها\1404\نمايشگاه نفت 1404\نيازمندي ها\niaz\photo_2025-05-05_07-49-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2825750"/>
            <a:ext cx="37719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5225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7007788"/>
              </p:ext>
            </p:extLst>
          </p:nvPr>
        </p:nvGraphicFramePr>
        <p:xfrm>
          <a:off x="914400" y="1600201"/>
          <a:ext cx="7315200" cy="1066799"/>
        </p:xfrm>
        <a:graphic>
          <a:graphicData uri="http://schemas.openxmlformats.org/drawingml/2006/table">
            <a:tbl>
              <a:tblPr rtl="1">
                <a:tableStyleId>{5C22544A-7EE6-4342-B048-85BDC9FD1C3A}</a:tableStyleId>
              </a:tblPr>
              <a:tblGrid>
                <a:gridCol w="7315200"/>
              </a:tblGrid>
              <a:tr h="348149">
                <a:tc>
                  <a:txBody>
                    <a:bodyPr/>
                    <a:lstStyle/>
                    <a:p>
                      <a:pPr algn="ctr" rtl="1" fontAlgn="ct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برد </a:t>
                      </a:r>
                      <a:r>
                        <a:rPr kumimoji="0" lang="nb-NO"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DSDC33 </a:t>
                      </a: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  -  برد کنترل برای شارژر ۳۴ امپری</a:t>
                      </a:r>
                      <a:endParaRPr kumimoji="0" lang="nb-NO"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44</a:t>
            </a:fld>
            <a:endParaRPr lang="en-US"/>
          </a:p>
        </p:txBody>
      </p:sp>
      <p:pic>
        <p:nvPicPr>
          <p:cNvPr id="9"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2062" y="4876800"/>
            <a:ext cx="816075" cy="11420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8100" y="6400800"/>
            <a:ext cx="2743200" cy="381000"/>
            <a:chOff x="38100" y="6400800"/>
            <a:chExt cx="2743200" cy="381000"/>
          </a:xfrm>
        </p:grpSpPr>
        <p:sp>
          <p:nvSpPr>
            <p:cNvPr id="8" name="Action Button: Back or Previous 7">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7" name="Picture 2" descr="F:\رويدادها\1404\نمايشگاه نفت 1404\نيازمندي ها\niaz\برد DSDC33 برد کنترل برای شارژر ۳۴ امپری.jpg"/>
          <p:cNvPicPr>
            <a:picLocks noChangeAspect="1" noChangeArrowheads="1"/>
          </p:cNvPicPr>
          <p:nvPr/>
        </p:nvPicPr>
        <p:blipFill rotWithShape="1">
          <a:blip r:embed="rId4">
            <a:extLst>
              <a:ext uri="{28A0092B-C50C-407E-A947-70E740481C1C}">
                <a14:useLocalDpi xmlns:a14="http://schemas.microsoft.com/office/drawing/2010/main" val="0"/>
              </a:ext>
            </a:extLst>
          </a:blip>
          <a:srcRect l="18948" r="40211" b="6642"/>
          <a:stretch/>
        </p:blipFill>
        <p:spPr bwMode="auto">
          <a:xfrm rot="16200000">
            <a:off x="3728015" y="269698"/>
            <a:ext cx="1764170" cy="71693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81800" y="1172479"/>
            <a:ext cx="2362370" cy="369332"/>
          </a:xfrm>
          <a:prstGeom prst="rect">
            <a:avLst/>
          </a:prstGeom>
          <a:solidFill>
            <a:srgbClr val="BEFEFC"/>
          </a:solidFill>
        </p:spPr>
        <p:txBody>
          <a:bodyPr wrap="square" rtlCol="0">
            <a:spAutoFit/>
          </a:bodyPr>
          <a:lstStyle/>
          <a:p>
            <a:pPr algn="ctr"/>
            <a:r>
              <a:rPr lang="fa-IR" dirty="0" smtClean="0">
                <a:cs typeface="B Titr" panose="00000700000000000000" pitchFamily="2" charset="-78"/>
              </a:rPr>
              <a:t>مخابرات</a:t>
            </a:r>
            <a:endParaRPr lang="en-US" dirty="0">
              <a:cs typeface="B Titr" panose="00000700000000000000" pitchFamily="2" charset="-78"/>
            </a:endParaRPr>
          </a:p>
        </p:txBody>
      </p:sp>
    </p:spTree>
    <p:extLst>
      <p:ext uri="{BB962C8B-B14F-4D97-AF65-F5344CB8AC3E}">
        <p14:creationId xmlns:p14="http://schemas.microsoft.com/office/powerpoint/2010/main" val="9085285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8216569"/>
              </p:ext>
            </p:extLst>
          </p:nvPr>
        </p:nvGraphicFramePr>
        <p:xfrm>
          <a:off x="914400" y="1600201"/>
          <a:ext cx="7315200" cy="1066799"/>
        </p:xfrm>
        <a:graphic>
          <a:graphicData uri="http://schemas.openxmlformats.org/drawingml/2006/table">
            <a:tbl>
              <a:tblPr rtl="1">
                <a:tableStyleId>{5C22544A-7EE6-4342-B048-85BDC9FD1C3A}</a:tableStyleId>
              </a:tblPr>
              <a:tblGrid>
                <a:gridCol w="7315200"/>
              </a:tblGrid>
              <a:tr h="348149">
                <a:tc>
                  <a:txBody>
                    <a:bodyPr/>
                    <a:lstStyle/>
                    <a:p>
                      <a:pPr algn="ctr" rtl="1" fontAlgn="ct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برد </a:t>
                      </a:r>
                      <a:r>
                        <a:rPr kumimoji="0" lang="en-US"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MCSU CO89 </a:t>
                      </a: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 برای شارژر ۳۴ امپری </a:t>
                      </a:r>
                      <a:r>
                        <a:rPr kumimoji="0" lang="en-US"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PSP</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45</a:t>
            </a:fld>
            <a:endParaRPr lang="en-US"/>
          </a:p>
        </p:txBody>
      </p:sp>
      <p:pic>
        <p:nvPicPr>
          <p:cNvPr id="9"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431" y="5456534"/>
            <a:ext cx="674737" cy="94426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8100" y="6400800"/>
            <a:ext cx="2743200" cy="381000"/>
            <a:chOff x="38100" y="6400800"/>
            <a:chExt cx="2743200" cy="381000"/>
          </a:xfrm>
        </p:grpSpPr>
        <p:sp>
          <p:nvSpPr>
            <p:cNvPr id="8" name="Action Button: Back or Previous 7">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2050" name="Picture 2" descr="F:\رويدادها\1404\نمايشگاه نفت 1404\نيازمندي ها\niaz\برد MCSU CO89 برای شارژر ۳۴ امپری PSP.jpg"/>
          <p:cNvPicPr>
            <a:picLocks noChangeAspect="1" noChangeArrowheads="1"/>
          </p:cNvPicPr>
          <p:nvPr/>
        </p:nvPicPr>
        <p:blipFill rotWithShape="1">
          <a:blip r:embed="rId4">
            <a:extLst>
              <a:ext uri="{28A0092B-C50C-407E-A947-70E740481C1C}">
                <a14:useLocalDpi xmlns:a14="http://schemas.microsoft.com/office/drawing/2010/main" val="0"/>
              </a:ext>
            </a:extLst>
          </a:blip>
          <a:srcRect l="3335" t="4166" b="14035"/>
          <a:stretch/>
        </p:blipFill>
        <p:spPr bwMode="auto">
          <a:xfrm rot="16200000">
            <a:off x="3386832" y="2185292"/>
            <a:ext cx="2514600" cy="37828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81800" y="1172479"/>
            <a:ext cx="2362370" cy="369332"/>
          </a:xfrm>
          <a:prstGeom prst="rect">
            <a:avLst/>
          </a:prstGeom>
          <a:solidFill>
            <a:srgbClr val="BEFEFC"/>
          </a:solidFill>
        </p:spPr>
        <p:txBody>
          <a:bodyPr wrap="square" rtlCol="0">
            <a:spAutoFit/>
          </a:bodyPr>
          <a:lstStyle/>
          <a:p>
            <a:pPr algn="ctr"/>
            <a:r>
              <a:rPr lang="fa-IR" dirty="0" smtClean="0">
                <a:cs typeface="B Titr" panose="00000700000000000000" pitchFamily="2" charset="-78"/>
              </a:rPr>
              <a:t>مخابرات</a:t>
            </a:r>
            <a:endParaRPr lang="en-US" dirty="0">
              <a:cs typeface="B Titr" panose="00000700000000000000" pitchFamily="2" charset="-78"/>
            </a:endParaRPr>
          </a:p>
        </p:txBody>
      </p:sp>
    </p:spTree>
    <p:extLst>
      <p:ext uri="{BB962C8B-B14F-4D97-AF65-F5344CB8AC3E}">
        <p14:creationId xmlns:p14="http://schemas.microsoft.com/office/powerpoint/2010/main" val="2564090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8862634"/>
              </p:ext>
            </p:extLst>
          </p:nvPr>
        </p:nvGraphicFramePr>
        <p:xfrm>
          <a:off x="914400" y="1600201"/>
          <a:ext cx="7315200" cy="1066799"/>
        </p:xfrm>
        <a:graphic>
          <a:graphicData uri="http://schemas.openxmlformats.org/drawingml/2006/table">
            <a:tbl>
              <a:tblPr rtl="1">
                <a:tableStyleId>{5C22544A-7EE6-4342-B048-85BDC9FD1C3A}</a:tableStyleId>
              </a:tblPr>
              <a:tblGrid>
                <a:gridCol w="7315200"/>
              </a:tblGrid>
              <a:tr h="348149">
                <a:tc>
                  <a:txBody>
                    <a:bodyPr/>
                    <a:lstStyle/>
                    <a:p>
                      <a:pPr algn="ctr" rtl="1" fontAlgn="ct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برد اگزیلاری پاور برای شارژر ۳۴ امپری</a:t>
                      </a:r>
                      <a:endParaRPr kumimoji="0" lang="en-US"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46</a:t>
            </a:fld>
            <a:endParaRPr lang="en-US"/>
          </a:p>
        </p:txBody>
      </p:sp>
      <p:pic>
        <p:nvPicPr>
          <p:cNvPr id="9"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731" y="5619010"/>
            <a:ext cx="674737" cy="94426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8100" y="6400800"/>
            <a:ext cx="2743200" cy="381000"/>
            <a:chOff x="38100" y="6400800"/>
            <a:chExt cx="2743200" cy="381000"/>
          </a:xfrm>
        </p:grpSpPr>
        <p:sp>
          <p:nvSpPr>
            <p:cNvPr id="8" name="Action Button: Back or Previous 7">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3074" name="Picture 2" descr="F:\رويدادها\1404\نمايشگاه نفت 1404\نيازمندي ها\niaz\برد اگزیلاری پاور برای شارژر ۳۴ امپری.jpg"/>
          <p:cNvPicPr>
            <a:picLocks noChangeAspect="1" noChangeArrowheads="1"/>
          </p:cNvPicPr>
          <p:nvPr/>
        </p:nvPicPr>
        <p:blipFill rotWithShape="1">
          <a:blip r:embed="rId4">
            <a:extLst>
              <a:ext uri="{28A0092B-C50C-407E-A947-70E740481C1C}">
                <a14:useLocalDpi xmlns:a14="http://schemas.microsoft.com/office/drawing/2010/main" val="0"/>
              </a:ext>
            </a:extLst>
          </a:blip>
          <a:srcRect t="22052" b="22663"/>
          <a:stretch/>
        </p:blipFill>
        <p:spPr bwMode="auto">
          <a:xfrm rot="16200000">
            <a:off x="3171724" y="2776873"/>
            <a:ext cx="2732135" cy="26852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81800" y="1172479"/>
            <a:ext cx="2362370" cy="369332"/>
          </a:xfrm>
          <a:prstGeom prst="rect">
            <a:avLst/>
          </a:prstGeom>
          <a:solidFill>
            <a:srgbClr val="BEFEFC"/>
          </a:solidFill>
        </p:spPr>
        <p:txBody>
          <a:bodyPr wrap="square" rtlCol="0">
            <a:spAutoFit/>
          </a:bodyPr>
          <a:lstStyle/>
          <a:p>
            <a:pPr algn="ctr"/>
            <a:r>
              <a:rPr lang="fa-IR" dirty="0" smtClean="0">
                <a:cs typeface="B Titr" panose="00000700000000000000" pitchFamily="2" charset="-78"/>
              </a:rPr>
              <a:t>مخابرات</a:t>
            </a:r>
            <a:endParaRPr lang="en-US" dirty="0">
              <a:cs typeface="B Titr" panose="00000700000000000000" pitchFamily="2" charset="-78"/>
            </a:endParaRPr>
          </a:p>
        </p:txBody>
      </p:sp>
    </p:spTree>
    <p:extLst>
      <p:ext uri="{BB962C8B-B14F-4D97-AF65-F5344CB8AC3E}">
        <p14:creationId xmlns:p14="http://schemas.microsoft.com/office/powerpoint/2010/main" val="4261654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40499802"/>
              </p:ext>
            </p:extLst>
          </p:nvPr>
        </p:nvGraphicFramePr>
        <p:xfrm>
          <a:off x="914400" y="1600201"/>
          <a:ext cx="7315200" cy="1066799"/>
        </p:xfrm>
        <a:graphic>
          <a:graphicData uri="http://schemas.openxmlformats.org/drawingml/2006/table">
            <a:tbl>
              <a:tblPr rtl="1">
                <a:tableStyleId>{5C22544A-7EE6-4342-B048-85BDC9FD1C3A}</a:tableStyleId>
              </a:tblPr>
              <a:tblGrid>
                <a:gridCol w="7315200"/>
              </a:tblGrid>
              <a:tr h="348149">
                <a:tc>
                  <a:txBody>
                    <a:bodyPr/>
                    <a:lstStyle/>
                    <a:p>
                      <a:pPr algn="ctr" rtl="1" fontAlgn="ct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برد کنترل</a:t>
                      </a:r>
                      <a:r>
                        <a:rPr kumimoji="0" lang="en-US"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CLC33</a:t>
                      </a: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 </a:t>
                      </a:r>
                      <a:r>
                        <a:rPr kumimoji="0" lang="en-US"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 </a:t>
                      </a: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برای شارژر ۳۴ امپری</a:t>
                      </a:r>
                      <a:endParaRPr kumimoji="0" lang="en-US"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47</a:t>
            </a:fld>
            <a:endParaRPr lang="en-US"/>
          </a:p>
        </p:txBody>
      </p:sp>
      <p:pic>
        <p:nvPicPr>
          <p:cNvPr id="9"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731" y="5619010"/>
            <a:ext cx="674737" cy="94426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8100" y="6400800"/>
            <a:ext cx="2743200" cy="381000"/>
            <a:chOff x="38100" y="6400800"/>
            <a:chExt cx="2743200" cy="381000"/>
          </a:xfrm>
        </p:grpSpPr>
        <p:sp>
          <p:nvSpPr>
            <p:cNvPr id="8" name="Action Button: Back or Previous 7">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4098" name="Picture 2" descr="F:\رويدادها\1404\نمايشگاه نفت 1404\نيازمندي ها\niaz\برد کنترلCLC33 برای شارژر ۳۴ امپری.jpg"/>
          <p:cNvPicPr>
            <a:picLocks noChangeAspect="1" noChangeArrowheads="1"/>
          </p:cNvPicPr>
          <p:nvPr/>
        </p:nvPicPr>
        <p:blipFill rotWithShape="1">
          <a:blip r:embed="rId4">
            <a:extLst>
              <a:ext uri="{28A0092B-C50C-407E-A947-70E740481C1C}">
                <a14:useLocalDpi xmlns:a14="http://schemas.microsoft.com/office/drawing/2010/main" val="0"/>
              </a:ext>
            </a:extLst>
          </a:blip>
          <a:srcRect l="18959" t="8691" r="29965" b="27182"/>
          <a:stretch/>
        </p:blipFill>
        <p:spPr bwMode="auto">
          <a:xfrm rot="16200000">
            <a:off x="3296556" y="1201056"/>
            <a:ext cx="2627085" cy="58637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81800" y="1172479"/>
            <a:ext cx="2362370" cy="369332"/>
          </a:xfrm>
          <a:prstGeom prst="rect">
            <a:avLst/>
          </a:prstGeom>
          <a:solidFill>
            <a:srgbClr val="BEFEFC"/>
          </a:solidFill>
        </p:spPr>
        <p:txBody>
          <a:bodyPr wrap="square" rtlCol="0">
            <a:spAutoFit/>
          </a:bodyPr>
          <a:lstStyle/>
          <a:p>
            <a:pPr algn="ctr"/>
            <a:r>
              <a:rPr lang="fa-IR" dirty="0" smtClean="0">
                <a:cs typeface="B Titr" panose="00000700000000000000" pitchFamily="2" charset="-78"/>
              </a:rPr>
              <a:t>مخابرات</a:t>
            </a:r>
            <a:endParaRPr lang="en-US" dirty="0">
              <a:cs typeface="B Titr" panose="00000700000000000000" pitchFamily="2" charset="-78"/>
            </a:endParaRPr>
          </a:p>
        </p:txBody>
      </p:sp>
    </p:spTree>
    <p:extLst>
      <p:ext uri="{BB962C8B-B14F-4D97-AF65-F5344CB8AC3E}">
        <p14:creationId xmlns:p14="http://schemas.microsoft.com/office/powerpoint/2010/main" val="9216720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26791977"/>
              </p:ext>
            </p:extLst>
          </p:nvPr>
        </p:nvGraphicFramePr>
        <p:xfrm>
          <a:off x="914400" y="1600201"/>
          <a:ext cx="7315200" cy="1066799"/>
        </p:xfrm>
        <a:graphic>
          <a:graphicData uri="http://schemas.openxmlformats.org/drawingml/2006/table">
            <a:tbl>
              <a:tblPr rtl="1">
                <a:tableStyleId>{5C22544A-7EE6-4342-B048-85BDC9FD1C3A}</a:tableStyleId>
              </a:tblPr>
              <a:tblGrid>
                <a:gridCol w="7315200"/>
              </a:tblGrid>
              <a:tr h="348149">
                <a:tc>
                  <a:txBody>
                    <a:bodyPr/>
                    <a:lstStyle/>
                    <a:p>
                      <a:pPr algn="ctr" rtl="1" fontAlgn="ct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برد میکرو برای شارژر ۱۰۰ امپری </a:t>
                      </a:r>
                      <a:r>
                        <a:rPr kumimoji="0" lang="en-US"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PSP</a:t>
                      </a: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48</a:t>
            </a:fld>
            <a:endParaRPr lang="en-US"/>
          </a:p>
        </p:txBody>
      </p:sp>
      <p:pic>
        <p:nvPicPr>
          <p:cNvPr id="9"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730" y="5456534"/>
            <a:ext cx="674737" cy="94426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8100" y="6400800"/>
            <a:ext cx="2743200" cy="381000"/>
            <a:chOff x="38100" y="6400800"/>
            <a:chExt cx="2743200" cy="381000"/>
          </a:xfrm>
        </p:grpSpPr>
        <p:sp>
          <p:nvSpPr>
            <p:cNvPr id="8" name="Action Button: Back or Previous 7">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5122" name="Picture 2" descr="F:\رويدادها\1404\نمايشگاه نفت 1404\نيازمندي ها\niaz\برد میکرو برای شارژر ۱۰۰ امپری PSP.jpg"/>
          <p:cNvPicPr>
            <a:picLocks noChangeAspect="1" noChangeArrowheads="1"/>
          </p:cNvPicPr>
          <p:nvPr/>
        </p:nvPicPr>
        <p:blipFill rotWithShape="1">
          <a:blip r:embed="rId4">
            <a:extLst>
              <a:ext uri="{28A0092B-C50C-407E-A947-70E740481C1C}">
                <a14:useLocalDpi xmlns:a14="http://schemas.microsoft.com/office/drawing/2010/main" val="0"/>
              </a:ext>
            </a:extLst>
          </a:blip>
          <a:srcRect l="27023" r="16136" b="24384"/>
          <a:stretch/>
        </p:blipFill>
        <p:spPr bwMode="auto">
          <a:xfrm rot="16200000">
            <a:off x="3467100" y="1259173"/>
            <a:ext cx="2286000" cy="540645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81800" y="1172479"/>
            <a:ext cx="2362370" cy="369332"/>
          </a:xfrm>
          <a:prstGeom prst="rect">
            <a:avLst/>
          </a:prstGeom>
          <a:solidFill>
            <a:srgbClr val="BEFEFC"/>
          </a:solidFill>
        </p:spPr>
        <p:txBody>
          <a:bodyPr wrap="square" rtlCol="0">
            <a:spAutoFit/>
          </a:bodyPr>
          <a:lstStyle/>
          <a:p>
            <a:pPr algn="ctr"/>
            <a:r>
              <a:rPr lang="fa-IR" dirty="0" smtClean="0">
                <a:cs typeface="B Titr" panose="00000700000000000000" pitchFamily="2" charset="-78"/>
              </a:rPr>
              <a:t>مخابرات</a:t>
            </a:r>
            <a:endParaRPr lang="en-US" dirty="0">
              <a:cs typeface="B Titr" panose="00000700000000000000" pitchFamily="2" charset="-78"/>
            </a:endParaRPr>
          </a:p>
        </p:txBody>
      </p:sp>
    </p:spTree>
    <p:extLst>
      <p:ext uri="{BB962C8B-B14F-4D97-AF65-F5344CB8AC3E}">
        <p14:creationId xmlns:p14="http://schemas.microsoft.com/office/powerpoint/2010/main" val="981122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1589443"/>
              </p:ext>
            </p:extLst>
          </p:nvPr>
        </p:nvGraphicFramePr>
        <p:xfrm>
          <a:off x="914400" y="1600201"/>
          <a:ext cx="7315200" cy="1066799"/>
        </p:xfrm>
        <a:graphic>
          <a:graphicData uri="http://schemas.openxmlformats.org/drawingml/2006/table">
            <a:tbl>
              <a:tblPr rtl="1">
                <a:tableStyleId>{5C22544A-7EE6-4342-B048-85BDC9FD1C3A}</a:tableStyleId>
              </a:tblPr>
              <a:tblGrid>
                <a:gridCol w="7315200"/>
              </a:tblGrid>
              <a:tr h="348149">
                <a:tc>
                  <a:txBody>
                    <a:bodyPr/>
                    <a:lstStyle/>
                    <a:p>
                      <a:pPr algn="ctr" rtl="1" fontAlgn="ct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کارت اترنت ماکس 7035 زیمنس</a:t>
                      </a:r>
                      <a:endParaRPr kumimoji="0" lang="en-US"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49</a:t>
            </a:fld>
            <a:endParaRPr lang="en-US"/>
          </a:p>
        </p:txBody>
      </p:sp>
      <p:pic>
        <p:nvPicPr>
          <p:cNvPr id="9"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730" y="5257800"/>
            <a:ext cx="674737" cy="94426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8100" y="6400800"/>
            <a:ext cx="2743200" cy="381000"/>
            <a:chOff x="38100" y="6400800"/>
            <a:chExt cx="2743200" cy="381000"/>
          </a:xfrm>
        </p:grpSpPr>
        <p:sp>
          <p:nvSpPr>
            <p:cNvPr id="8" name="Action Button: Back or Previous 7">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6146" name="Picture 2" descr="F:\رويدادها\1404\نمايشگاه نفت 1404\نيازمندي ها\niaz\کارت اترنت ماکس 7035 زیمنس.jpg"/>
          <p:cNvPicPr>
            <a:picLocks noChangeAspect="1" noChangeArrowheads="1"/>
          </p:cNvPicPr>
          <p:nvPr/>
        </p:nvPicPr>
        <p:blipFill rotWithShape="1">
          <a:blip r:embed="rId4">
            <a:extLst>
              <a:ext uri="{28A0092B-C50C-407E-A947-70E740481C1C}">
                <a14:useLocalDpi xmlns:a14="http://schemas.microsoft.com/office/drawing/2010/main" val="0"/>
              </a:ext>
            </a:extLst>
          </a:blip>
          <a:srcRect r="11984"/>
          <a:stretch/>
        </p:blipFill>
        <p:spPr bwMode="auto">
          <a:xfrm rot="5400000" flipH="1">
            <a:off x="3719469" y="103186"/>
            <a:ext cx="1705057" cy="72898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81800" y="1172479"/>
            <a:ext cx="2362370" cy="369332"/>
          </a:xfrm>
          <a:prstGeom prst="rect">
            <a:avLst/>
          </a:prstGeom>
          <a:solidFill>
            <a:srgbClr val="BEFEFC"/>
          </a:solidFill>
        </p:spPr>
        <p:txBody>
          <a:bodyPr wrap="square" rtlCol="0">
            <a:spAutoFit/>
          </a:bodyPr>
          <a:lstStyle/>
          <a:p>
            <a:pPr algn="ctr"/>
            <a:r>
              <a:rPr lang="fa-IR" dirty="0" smtClean="0">
                <a:cs typeface="B Titr" panose="00000700000000000000" pitchFamily="2" charset="-78"/>
              </a:rPr>
              <a:t>مخابرات</a:t>
            </a:r>
            <a:endParaRPr lang="en-US" dirty="0">
              <a:cs typeface="B Titr" panose="00000700000000000000" pitchFamily="2" charset="-78"/>
            </a:endParaRPr>
          </a:p>
        </p:txBody>
      </p:sp>
    </p:spTree>
    <p:extLst>
      <p:ext uri="{BB962C8B-B14F-4D97-AF65-F5344CB8AC3E}">
        <p14:creationId xmlns:p14="http://schemas.microsoft.com/office/powerpoint/2010/main" val="3586384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C475F9-0A06-4BBB-937F-14BB05724D19}" type="slidenum">
              <a:rPr lang="en-US" smtClean="0"/>
              <a:t>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89716866"/>
              </p:ext>
            </p:extLst>
          </p:nvPr>
        </p:nvGraphicFramePr>
        <p:xfrm>
          <a:off x="457200" y="457200"/>
          <a:ext cx="8458200" cy="4893803"/>
        </p:xfrm>
        <a:graphic>
          <a:graphicData uri="http://schemas.openxmlformats.org/drawingml/2006/table">
            <a:tbl>
              <a:tblPr rtl="1"/>
              <a:tblGrid>
                <a:gridCol w="445168"/>
                <a:gridCol w="1251693"/>
                <a:gridCol w="3611739"/>
                <a:gridCol w="3149600"/>
              </a:tblGrid>
              <a:tr h="848522">
                <a:tc gridSpan="4">
                  <a:txBody>
                    <a:bodyPr/>
                    <a:lstStyle/>
                    <a:p>
                      <a:pPr algn="ctr" rtl="1" fontAlgn="ctr"/>
                      <a:r>
                        <a:rPr lang="fa-IR" sz="2000" b="1" i="0" u="none" strike="noStrike" dirty="0" smtClean="0">
                          <a:solidFill>
                            <a:srgbClr val="000000"/>
                          </a:solidFill>
                          <a:effectLst/>
                          <a:latin typeface="B Titr"/>
                          <a:cs typeface="B Titr" panose="00000700000000000000" pitchFamily="2" charset="-78"/>
                        </a:rPr>
                        <a:t>ليست نيازمندي‌هاي قطعات و تجهيزات ابزار دقيق و برق</a:t>
                      </a:r>
                      <a:endParaRPr lang="fa-IR" sz="2000" b="1" i="0" u="none" strike="noStrike" dirty="0">
                        <a:solidFill>
                          <a:srgbClr val="000000"/>
                        </a:solidFill>
                        <a:effectLst/>
                        <a:latin typeface="B Titr"/>
                        <a:cs typeface="B Titr" panose="00000700000000000000" pitchFamily="2" charset="-78"/>
                      </a:endParaRPr>
                    </a:p>
                  </a:txBody>
                  <a:tcPr marL="8330" marR="8330" marT="8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91992">
                <a:tc>
                  <a:txBody>
                    <a:bodyPr/>
                    <a:lstStyle/>
                    <a:p>
                      <a:pPr algn="ctr" rtl="1" fontAlgn="ctr"/>
                      <a:r>
                        <a:rPr lang="fa-IR" sz="1400" b="1" i="0" u="none" strike="noStrike">
                          <a:solidFill>
                            <a:srgbClr val="000000"/>
                          </a:solidFill>
                          <a:effectLst/>
                          <a:latin typeface="B Titr"/>
                          <a:cs typeface="B Titr" panose="00000700000000000000" pitchFamily="2" charset="-78"/>
                        </a:rPr>
                        <a:t>ردیف</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a:solidFill>
                            <a:srgbClr val="000000"/>
                          </a:solidFill>
                          <a:effectLst/>
                          <a:latin typeface="B Titr"/>
                          <a:cs typeface="B Titr" panose="00000700000000000000" pitchFamily="2" charset="-78"/>
                        </a:rPr>
                        <a:t>شماره طبقه بندی</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dirty="0">
                          <a:solidFill>
                            <a:srgbClr val="000000"/>
                          </a:solidFill>
                          <a:effectLst/>
                          <a:latin typeface="B Titr"/>
                          <a:cs typeface="B Titr" panose="00000700000000000000" pitchFamily="2" charset="-78"/>
                        </a:rPr>
                        <a:t>عنوان</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rtl="1" fontAlgn="ctr"/>
                      <a:r>
                        <a:rPr lang="fa-IR" sz="1400" b="1" i="0" u="none" strike="noStrike">
                          <a:solidFill>
                            <a:srgbClr val="000000"/>
                          </a:solidFill>
                          <a:effectLst/>
                          <a:latin typeface="B Titr"/>
                          <a:cs typeface="B Titr" panose="00000700000000000000" pitchFamily="2" charset="-78"/>
                        </a:rPr>
                        <a:t>شرح کالا</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493327">
                <a:tc>
                  <a:txBody>
                    <a:bodyPr/>
                    <a:lstStyle/>
                    <a:p>
                      <a:pPr algn="ctr" rtl="1" fontAlgn="ctr"/>
                      <a:r>
                        <a:rPr lang="en-US" sz="1600" b="1" i="0" u="none" strike="noStrike" kern="1200" dirty="0">
                          <a:solidFill>
                            <a:srgbClr val="000000"/>
                          </a:solidFill>
                          <a:effectLst/>
                          <a:latin typeface="B Nazanin"/>
                          <a:ea typeface="+mn-ea"/>
                          <a:cs typeface="B Titr" panose="00000700000000000000" pitchFamily="2" charset="-78"/>
                        </a:rPr>
                        <a:t>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a:solidFill>
                            <a:srgbClr val="000000"/>
                          </a:solidFill>
                          <a:effectLst/>
                          <a:latin typeface="Times New Roman"/>
                          <a:cs typeface="B Titr" panose="00000700000000000000" pitchFamily="2" charset="-78"/>
                        </a:rPr>
                        <a:t>2065745343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000000"/>
                          </a:solidFill>
                          <a:effectLst/>
                          <a:latin typeface="Times New Roman"/>
                          <a:cs typeface="B Titr" panose="00000700000000000000" pitchFamily="2" charset="-78"/>
                          <a:hlinkClick r:id="rId2" action="ppaction://hlinksldjump"/>
                        </a:rPr>
                        <a:t>ACTUATOR, THROTTLE VALVE</a:t>
                      </a:r>
                      <a:endParaRPr lang="en-US" sz="18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اکچویتور </a:t>
                      </a:r>
                      <a:r>
                        <a:rPr lang="fa-IR" sz="1200" b="0" i="0" u="none" strike="noStrike" dirty="0">
                          <a:solidFill>
                            <a:srgbClr val="000000"/>
                          </a:solidFill>
                          <a:effectLst/>
                          <a:latin typeface="B Nazanin"/>
                          <a:cs typeface="B Titr" panose="00000700000000000000" pitchFamily="2" charset="-78"/>
                        </a:rPr>
                        <a:t>تراتل ولو سوخت  توربینهای روستون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600" b="1" i="0" u="none" strike="noStrike" kern="1200" dirty="0">
                          <a:solidFill>
                            <a:srgbClr val="000000"/>
                          </a:solidFill>
                          <a:effectLst/>
                          <a:latin typeface="B Nazanin"/>
                          <a:ea typeface="+mn-ea"/>
                          <a:cs typeface="B Titr" panose="00000700000000000000" pitchFamily="2" charset="-78"/>
                        </a:rPr>
                        <a:t>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a:solidFill>
                            <a:srgbClr val="000000"/>
                          </a:solidFill>
                          <a:effectLst/>
                          <a:latin typeface="Times New Roman"/>
                          <a:cs typeface="B Titr" panose="00000700000000000000" pitchFamily="2" charset="-78"/>
                        </a:rPr>
                        <a:t>2064978963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000000"/>
                          </a:solidFill>
                          <a:effectLst/>
                          <a:latin typeface="Times New Roman"/>
                          <a:cs typeface="B Titr" panose="00000700000000000000" pitchFamily="2" charset="-78"/>
                          <a:hlinkClick r:id="rId3" action="ppaction://hlinksldjump"/>
                        </a:rPr>
                        <a:t>Block &amp; Thermal Valve </a:t>
                      </a:r>
                      <a:r>
                        <a:rPr lang="en-US" sz="1800" b="1" i="0" u="none" strike="noStrike" dirty="0" err="1">
                          <a:solidFill>
                            <a:srgbClr val="000000"/>
                          </a:solidFill>
                          <a:effectLst/>
                          <a:latin typeface="Times New Roman"/>
                          <a:cs typeface="B Titr" panose="00000700000000000000" pitchFamily="2" charset="-78"/>
                          <a:hlinkClick r:id="rId3" action="ppaction://hlinksldjump"/>
                        </a:rPr>
                        <a:t>Assy</a:t>
                      </a:r>
                      <a:endParaRPr lang="en-US" sz="18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ولو </a:t>
                      </a:r>
                      <a:r>
                        <a:rPr lang="fa-IR" sz="1200" b="0" i="0" u="none" strike="noStrike" dirty="0">
                          <a:solidFill>
                            <a:srgbClr val="000000"/>
                          </a:solidFill>
                          <a:effectLst/>
                          <a:latin typeface="B Nazanin"/>
                          <a:cs typeface="B Titr" panose="00000700000000000000" pitchFamily="2" charset="-78"/>
                        </a:rPr>
                        <a:t>کنترلی سوخت  توربینهای تایفون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600" b="1" i="0" u="none" strike="noStrike" kern="1200" dirty="0">
                          <a:solidFill>
                            <a:srgbClr val="000000"/>
                          </a:solidFill>
                          <a:effectLst/>
                          <a:latin typeface="B Nazanin"/>
                          <a:ea typeface="+mn-ea"/>
                          <a:cs typeface="B Titr" panose="00000700000000000000" pitchFamily="2" charset="-78"/>
                        </a:rPr>
                        <a:t>24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dirty="0">
                          <a:solidFill>
                            <a:srgbClr val="000000"/>
                          </a:solidFill>
                          <a:effectLst/>
                          <a:latin typeface="Times New Roman"/>
                          <a:cs typeface="B Titr" panose="00000700000000000000" pitchFamily="2" charset="-78"/>
                        </a:rPr>
                        <a:t>2064872633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000000"/>
                          </a:solidFill>
                          <a:effectLst/>
                          <a:latin typeface="Times New Roman"/>
                          <a:cs typeface="B Titr" panose="00000700000000000000" pitchFamily="2" charset="-78"/>
                          <a:hlinkClick r:id="rId4" action="ppaction://hlinksldjump"/>
                        </a:rPr>
                        <a:t>Remote Interface Board</a:t>
                      </a:r>
                      <a:endParaRPr lang="en-US" sz="18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برد </a:t>
                      </a:r>
                      <a:r>
                        <a:rPr lang="fa-IR" sz="1200" b="0" i="0" u="none" strike="noStrike" dirty="0">
                          <a:solidFill>
                            <a:srgbClr val="000000"/>
                          </a:solidFill>
                          <a:effectLst/>
                          <a:latin typeface="B Nazanin"/>
                          <a:cs typeface="B Titr" panose="00000700000000000000" pitchFamily="2" charset="-78"/>
                        </a:rPr>
                        <a:t>الکترونیکی جهت سیستم کنترل توربینهای تایفون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600" b="1" i="0" u="none" strike="noStrike" kern="1200" dirty="0">
                          <a:solidFill>
                            <a:srgbClr val="000000"/>
                          </a:solidFill>
                          <a:effectLst/>
                          <a:latin typeface="B Nazanin"/>
                          <a:ea typeface="+mn-ea"/>
                          <a:cs typeface="B Titr" panose="00000700000000000000" pitchFamily="2" charset="-78"/>
                        </a:rPr>
                        <a:t>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dirty="0">
                          <a:solidFill>
                            <a:srgbClr val="000000"/>
                          </a:solidFill>
                          <a:effectLst/>
                          <a:latin typeface="Times New Roman"/>
                          <a:cs typeface="B Titr" panose="00000700000000000000" pitchFamily="2" charset="-78"/>
                        </a:rPr>
                        <a:t>2064966279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000000"/>
                          </a:solidFill>
                          <a:effectLst/>
                          <a:latin typeface="Times New Roman"/>
                          <a:cs typeface="B Titr" panose="00000700000000000000" pitchFamily="2" charset="-78"/>
                          <a:hlinkClick r:id="rId5" action="ppaction://hlinksldjump"/>
                        </a:rPr>
                        <a:t>Limit Switch</a:t>
                      </a:r>
                      <a:endParaRPr lang="en-US" sz="18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سویچ </a:t>
                      </a:r>
                      <a:r>
                        <a:rPr lang="fa-IR" sz="1200" b="0" i="0" u="none" strike="noStrike" dirty="0">
                          <a:solidFill>
                            <a:srgbClr val="000000"/>
                          </a:solidFill>
                          <a:effectLst/>
                          <a:latin typeface="B Nazanin"/>
                          <a:cs typeface="B Titr" panose="00000700000000000000" pitchFamily="2" charset="-78"/>
                        </a:rPr>
                        <a:t>نشانگر محدوده حرکت کردن شفت  توربینهای تایفون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1600" b="1" i="0" u="none" strike="noStrike" kern="1200" dirty="0">
                          <a:solidFill>
                            <a:srgbClr val="000000"/>
                          </a:solidFill>
                          <a:effectLst/>
                          <a:latin typeface="B Nazanin"/>
                          <a:ea typeface="+mn-ea"/>
                          <a:cs typeface="B Titr" panose="00000700000000000000" pitchFamily="2" charset="-78"/>
                        </a:rPr>
                        <a:t>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dirty="0">
                          <a:solidFill>
                            <a:srgbClr val="000000"/>
                          </a:solidFill>
                          <a:effectLst/>
                          <a:latin typeface="Times New Roman"/>
                          <a:cs typeface="B Titr" panose="00000700000000000000" pitchFamily="2" charset="-78"/>
                        </a:rPr>
                        <a:t>2070482303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000000"/>
                          </a:solidFill>
                          <a:effectLst/>
                          <a:latin typeface="Times New Roman"/>
                          <a:cs typeface="B Titr" panose="00000700000000000000" pitchFamily="2" charset="-78"/>
                          <a:hlinkClick r:id="rId6" action="ppaction://hlinksldjump"/>
                        </a:rPr>
                        <a:t>Input Analogue Module</a:t>
                      </a:r>
                      <a:endParaRPr lang="en-US" sz="18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برد </a:t>
                      </a:r>
                      <a:r>
                        <a:rPr lang="fa-IR" sz="1200" b="0" i="0" u="none" strike="noStrike" dirty="0">
                          <a:solidFill>
                            <a:srgbClr val="000000"/>
                          </a:solidFill>
                          <a:effectLst/>
                          <a:latin typeface="B Nazanin"/>
                          <a:cs typeface="B Titr" panose="00000700000000000000" pitchFamily="2" charset="-78"/>
                        </a:rPr>
                        <a:t>الکترونیکی سیگنالهای آنالوگ توربینهای سولار</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fa-IR" sz="1600" b="1" i="0" u="none" strike="noStrike" kern="1200" dirty="0" smtClean="0">
                          <a:solidFill>
                            <a:srgbClr val="000000"/>
                          </a:solidFill>
                          <a:effectLst/>
                          <a:latin typeface="B Nazanin"/>
                          <a:ea typeface="+mn-ea"/>
                          <a:cs typeface="B Zar" panose="00000400000000000000" pitchFamily="2" charset="-78"/>
                        </a:rPr>
                        <a:t>27</a:t>
                      </a:r>
                      <a:endParaRPr lang="en-US" sz="1600" b="1" i="0" u="none" strike="noStrike" kern="1200" dirty="0">
                        <a:solidFill>
                          <a:srgbClr val="000000"/>
                        </a:solidFill>
                        <a:effectLst/>
                        <a:latin typeface="B Nazanin"/>
                        <a:ea typeface="+mn-ea"/>
                        <a:cs typeface="B Zar" panose="000004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a:solidFill>
                            <a:srgbClr val="000000"/>
                          </a:solidFill>
                          <a:effectLst/>
                          <a:latin typeface="Times New Roman"/>
                          <a:cs typeface="B Titr" panose="00000700000000000000" pitchFamily="2" charset="-78"/>
                        </a:rPr>
                        <a:t>2070204613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dirty="0">
                          <a:solidFill>
                            <a:srgbClr val="000000"/>
                          </a:solidFill>
                          <a:effectLst/>
                          <a:latin typeface="Times New Roman"/>
                          <a:cs typeface="B Titr" panose="00000700000000000000" pitchFamily="2" charset="-78"/>
                          <a:hlinkClick r:id="rId7" action="ppaction://hlinksldjump"/>
                        </a:rPr>
                        <a:t>AIR ASSIST SOLENOID</a:t>
                      </a:r>
                      <a:endParaRPr lang="en-US" sz="1800" b="1" i="0" u="none" strike="noStrike" dirty="0">
                        <a:solidFill>
                          <a:srgbClr val="000000"/>
                        </a:solidFill>
                        <a:effectLst/>
                        <a:latin typeface="Times New Roma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ولو </a:t>
                      </a:r>
                      <a:r>
                        <a:rPr lang="fa-IR" sz="1200" b="0" i="0" u="none" strike="noStrike" dirty="0">
                          <a:solidFill>
                            <a:srgbClr val="000000"/>
                          </a:solidFill>
                          <a:effectLst/>
                          <a:latin typeface="B Nazanin"/>
                          <a:cs typeface="B Titr" panose="00000700000000000000" pitchFamily="2" charset="-78"/>
                        </a:rPr>
                        <a:t>برقی با قابلیت </a:t>
                      </a:r>
                      <a:r>
                        <a:rPr lang="en-US" sz="1200" b="0" i="0" u="none" strike="noStrike" dirty="0">
                          <a:solidFill>
                            <a:srgbClr val="000000"/>
                          </a:solidFill>
                          <a:effectLst/>
                          <a:latin typeface="Times New Roman"/>
                          <a:cs typeface="B Titr" panose="00000700000000000000" pitchFamily="2" charset="-78"/>
                        </a:rPr>
                        <a:t>on/off</a:t>
                      </a:r>
                      <a:r>
                        <a:rPr lang="en-US" sz="1200" b="0" i="0" u="none" strike="noStrike" dirty="0">
                          <a:solidFill>
                            <a:srgbClr val="000000"/>
                          </a:solidFill>
                          <a:effectLst/>
                          <a:latin typeface="B Nazanin"/>
                          <a:cs typeface="B Titr" panose="00000700000000000000" pitchFamily="2" charset="-78"/>
                        </a:rPr>
                        <a:t> </a:t>
                      </a:r>
                      <a:r>
                        <a:rPr lang="fa-IR" sz="1200" b="0" i="0" u="none" strike="noStrike" dirty="0">
                          <a:solidFill>
                            <a:srgbClr val="000000"/>
                          </a:solidFill>
                          <a:effectLst/>
                          <a:latin typeface="B Nazanin"/>
                          <a:cs typeface="B Titr" panose="00000700000000000000" pitchFamily="2" charset="-78"/>
                        </a:rPr>
                        <a:t>در مسیر هوای کمکی توربینهای </a:t>
                      </a:r>
                      <a:r>
                        <a:rPr lang="en-US" sz="1200" b="0" i="0" u="none" strike="noStrike" dirty="0" smtClean="0">
                          <a:solidFill>
                            <a:srgbClr val="000000"/>
                          </a:solidFill>
                          <a:effectLst/>
                          <a:latin typeface="B Nazanin"/>
                          <a:cs typeface="B Titr" panose="00000700000000000000" pitchFamily="2" charset="-78"/>
                        </a:rPr>
                        <a:t> </a:t>
                      </a:r>
                      <a:r>
                        <a:rPr lang="fa-IR" sz="1200" b="0" i="0" u="none" strike="noStrike" dirty="0" smtClean="0">
                          <a:solidFill>
                            <a:srgbClr val="000000"/>
                          </a:solidFill>
                          <a:effectLst/>
                          <a:latin typeface="B Nazanin"/>
                          <a:cs typeface="B Titr" panose="00000700000000000000" pitchFamily="2" charset="-78"/>
                        </a:rPr>
                        <a:t>سولار</a:t>
                      </a:r>
                      <a:endParaRPr lang="fa-IR" sz="1200" b="0" i="0" u="none" strike="noStrike" dirty="0">
                        <a:solidFill>
                          <a:srgbClr val="000000"/>
                        </a:solidFill>
                        <a:effectLst/>
                        <a:latin typeface="B Nazanin"/>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fa-IR" sz="1600" b="1" i="0" u="none" strike="noStrike" kern="1200" dirty="0" smtClean="0">
                          <a:solidFill>
                            <a:srgbClr val="000000"/>
                          </a:solidFill>
                          <a:effectLst/>
                          <a:latin typeface="B Nazanin"/>
                          <a:ea typeface="+mn-ea"/>
                          <a:cs typeface="B Zar" panose="00000400000000000000" pitchFamily="2" charset="-78"/>
                        </a:rPr>
                        <a:t>28</a:t>
                      </a:r>
                      <a:endParaRPr lang="en-US" sz="1600" b="1" i="0" u="none" strike="noStrike" kern="1200" dirty="0">
                        <a:solidFill>
                          <a:srgbClr val="000000"/>
                        </a:solidFill>
                        <a:effectLst/>
                        <a:latin typeface="B Nazanin"/>
                        <a:ea typeface="+mn-ea"/>
                        <a:cs typeface="B Zar" panose="000004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400" b="1" i="0" u="none" strike="noStrike" kern="1200" dirty="0">
                          <a:solidFill>
                            <a:srgbClr val="000000"/>
                          </a:solidFill>
                          <a:effectLst/>
                          <a:latin typeface="Times New Roman"/>
                          <a:ea typeface="+mn-ea"/>
                          <a:cs typeface="B Titr" panose="00000700000000000000" pitchFamily="2" charset="-78"/>
                        </a:rPr>
                        <a:t>2070236029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1800" b="1" i="0" u="none" strike="noStrike" kern="1200" dirty="0">
                          <a:solidFill>
                            <a:srgbClr val="000000"/>
                          </a:solidFill>
                          <a:effectLst/>
                          <a:latin typeface="Times New Roman"/>
                          <a:ea typeface="+mn-ea"/>
                          <a:cs typeface="B Titr" panose="00000700000000000000" pitchFamily="2" charset="-78"/>
                          <a:hlinkClick r:id="rId8" action="ppaction://hlinksldjump"/>
                        </a:rPr>
                        <a:t>ELECT. MOTOR</a:t>
                      </a:r>
                      <a:endParaRPr lang="en-US" sz="1800" b="1" i="0" u="none" strike="noStrike" kern="1200" dirty="0">
                        <a:solidFill>
                          <a:srgbClr val="000000"/>
                        </a:solidFill>
                        <a:effectLst/>
                        <a:latin typeface="Times New Roman"/>
                        <a:ea typeface="+mn-ea"/>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fa-IR" sz="1200" b="0" i="0" u="none" strike="noStrike" kern="1200" dirty="0">
                          <a:solidFill>
                            <a:srgbClr val="000000"/>
                          </a:solidFill>
                          <a:effectLst/>
                          <a:latin typeface="B Nazanin"/>
                          <a:ea typeface="+mn-ea"/>
                          <a:cs typeface="B Titr" panose="00000700000000000000" pitchFamily="2" charset="-78"/>
                        </a:rPr>
                        <a:t>موتور الکتریکی جهت درایو پمپ روغنکاری توربینهای سولار</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21311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438413"/>
              </p:ext>
            </p:extLst>
          </p:nvPr>
        </p:nvGraphicFramePr>
        <p:xfrm>
          <a:off x="914400" y="1600201"/>
          <a:ext cx="7315200" cy="1066799"/>
        </p:xfrm>
        <a:graphic>
          <a:graphicData uri="http://schemas.openxmlformats.org/drawingml/2006/table">
            <a:tbl>
              <a:tblPr rtl="1">
                <a:tableStyleId>{5C22544A-7EE6-4342-B048-85BDC9FD1C3A}</a:tableStyleId>
              </a:tblPr>
              <a:tblGrid>
                <a:gridCol w="7315200"/>
              </a:tblGrid>
              <a:tr h="348149">
                <a:tc>
                  <a:txBody>
                    <a:bodyPr/>
                    <a:lstStyle/>
                    <a:p>
                      <a:pPr algn="ctr" rtl="1" fontAlgn="ct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کارت اینترفیس اترنت </a:t>
                      </a:r>
                      <a:r>
                        <a:rPr kumimoji="0" lang="en-US"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GFI1 </a:t>
                      </a: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 برای ماکس فایبرهوم</a:t>
                      </a:r>
                      <a:endParaRPr kumimoji="0" lang="en-US"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50</a:t>
            </a:fld>
            <a:endParaRPr lang="en-US"/>
          </a:p>
        </p:txBody>
      </p:sp>
      <p:pic>
        <p:nvPicPr>
          <p:cNvPr id="9"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730" y="5257800"/>
            <a:ext cx="674737" cy="94426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8100" y="6400800"/>
            <a:ext cx="2743200" cy="381000"/>
            <a:chOff x="38100" y="6400800"/>
            <a:chExt cx="2743200" cy="381000"/>
          </a:xfrm>
        </p:grpSpPr>
        <p:sp>
          <p:nvSpPr>
            <p:cNvPr id="8" name="Action Button: Back or Previous 7">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7170" name="Picture 2" descr="F:\رويدادها\1404\نمايشگاه نفت 1404\نيازمندي ها\niaz\کارت اینترفیس اترنت GFI1 برای ماکس فایبرهوم.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4200243" y="28857"/>
            <a:ext cx="781614" cy="72771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81800" y="1172479"/>
            <a:ext cx="2362370" cy="369332"/>
          </a:xfrm>
          <a:prstGeom prst="rect">
            <a:avLst/>
          </a:prstGeom>
          <a:solidFill>
            <a:srgbClr val="BEFEFC"/>
          </a:solidFill>
        </p:spPr>
        <p:txBody>
          <a:bodyPr wrap="square" rtlCol="0">
            <a:spAutoFit/>
          </a:bodyPr>
          <a:lstStyle/>
          <a:p>
            <a:pPr algn="ctr"/>
            <a:r>
              <a:rPr lang="fa-IR" dirty="0" smtClean="0">
                <a:cs typeface="B Titr" panose="00000700000000000000" pitchFamily="2" charset="-78"/>
              </a:rPr>
              <a:t>مخابرات</a:t>
            </a:r>
            <a:endParaRPr lang="en-US" dirty="0">
              <a:cs typeface="B Titr" panose="00000700000000000000" pitchFamily="2" charset="-78"/>
            </a:endParaRPr>
          </a:p>
        </p:txBody>
      </p:sp>
    </p:spTree>
    <p:extLst>
      <p:ext uri="{BB962C8B-B14F-4D97-AF65-F5344CB8AC3E}">
        <p14:creationId xmlns:p14="http://schemas.microsoft.com/office/powerpoint/2010/main" val="577390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6541748"/>
              </p:ext>
            </p:extLst>
          </p:nvPr>
        </p:nvGraphicFramePr>
        <p:xfrm>
          <a:off x="914400" y="1600201"/>
          <a:ext cx="7315200" cy="1066799"/>
        </p:xfrm>
        <a:graphic>
          <a:graphicData uri="http://schemas.openxmlformats.org/drawingml/2006/table">
            <a:tbl>
              <a:tblPr rtl="1">
                <a:tableStyleId>{5C22544A-7EE6-4342-B048-85BDC9FD1C3A}</a:tableStyleId>
              </a:tblPr>
              <a:tblGrid>
                <a:gridCol w="7315200"/>
              </a:tblGrid>
              <a:tr h="348149">
                <a:tc>
                  <a:txBody>
                    <a:bodyPr/>
                    <a:lstStyle/>
                    <a:p>
                      <a:pPr algn="ctr" rtl="1" fontAlgn="ctr"/>
                      <a:endParaRPr lang="fa-IR" sz="1800" b="1" kern="1200" dirty="0">
                        <a:solidFill>
                          <a:schemeClr val="accent5">
                            <a:lumMod val="20000"/>
                            <a:lumOff val="80000"/>
                          </a:schemeClr>
                        </a:solidFill>
                        <a:effectLst/>
                        <a:latin typeface="+mn-lt"/>
                        <a:ea typeface="+mn-ea"/>
                        <a:cs typeface="+mn-cs"/>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18650">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kumimoji="0" lang="fa-IR"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rPr>
                        <a:t>کارت سوپروایزری ماکس ۷۰۳۵ زیمنس</a:t>
                      </a:r>
                      <a:endParaRPr kumimoji="0" lang="en-US" sz="2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8398" marR="8398" marT="8398"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339"/>
                    </a:solidFill>
                  </a:tcPr>
                </a:tc>
              </a:tr>
            </a:tbl>
          </a:graphicData>
        </a:graphic>
      </p:graphicFrame>
      <p:sp>
        <p:nvSpPr>
          <p:cNvPr id="5" name="Rectangle 4"/>
          <p:cNvSpPr/>
          <p:nvPr/>
        </p:nvSpPr>
        <p:spPr>
          <a:xfrm>
            <a:off x="762000" y="381000"/>
            <a:ext cx="7696200" cy="984885"/>
          </a:xfrm>
          <a:prstGeom prst="rect">
            <a:avLst/>
          </a:prstGeom>
        </p:spPr>
        <p:txBody>
          <a:bodyPr wrap="square">
            <a:spAutoFit/>
          </a:bodyPr>
          <a:lstStyle/>
          <a:p>
            <a:pPr algn="ctr" rtl="1">
              <a:tabLst>
                <a:tab pos="2971800" algn="ctr"/>
                <a:tab pos="5943600" algn="r"/>
              </a:tabLst>
            </a:pPr>
            <a:r>
              <a:rPr lang="fa-IR" sz="2800" dirty="0" smtClean="0">
                <a:solidFill>
                  <a:schemeClr val="tx2"/>
                </a:solidFill>
                <a:ea typeface="Calibri"/>
                <a:cs typeface="B Titr" panose="00000700000000000000" pitchFamily="2" charset="-78"/>
              </a:rPr>
              <a:t>نیازمندی­های قطعات و تجهيزات</a:t>
            </a:r>
            <a:endParaRPr lang="fa-IR" sz="2800" dirty="0">
              <a:solidFill>
                <a:schemeClr val="tx2"/>
              </a:solidFill>
              <a:latin typeface="B Titr"/>
              <a:cs typeface="B Titr" panose="00000700000000000000" pitchFamily="2" charset="-78"/>
            </a:endParaRPr>
          </a:p>
          <a:p>
            <a:pPr algn="ctr" rtl="1">
              <a:lnSpc>
                <a:spcPct val="150000"/>
              </a:lnSpc>
              <a:tabLst>
                <a:tab pos="2971800" algn="ctr"/>
                <a:tab pos="5943600" algn="r"/>
              </a:tabLst>
            </a:pPr>
            <a:r>
              <a:rPr lang="fa-IR" sz="2000" dirty="0" smtClean="0">
                <a:solidFill>
                  <a:srgbClr val="21D4FD"/>
                </a:solidFill>
                <a:ea typeface="Calibri"/>
                <a:cs typeface="B Titr" panose="00000700000000000000" pitchFamily="2" charset="-78"/>
              </a:rPr>
              <a:t> </a:t>
            </a:r>
            <a:r>
              <a:rPr lang="fa-IR" sz="2000" dirty="0">
                <a:solidFill>
                  <a:srgbClr val="21D4FD"/>
                </a:solidFill>
                <a:ea typeface="Calibri"/>
                <a:cs typeface="B Titr" panose="00000700000000000000" pitchFamily="2" charset="-78"/>
              </a:rPr>
              <a:t>شرکت خطوط لوله و مخابرات نفت </a:t>
            </a:r>
            <a:r>
              <a:rPr lang="fa-IR" sz="2000" dirty="0" smtClean="0">
                <a:solidFill>
                  <a:srgbClr val="21D4FD"/>
                </a:solidFill>
                <a:ea typeface="Calibri"/>
                <a:cs typeface="B Titr" panose="00000700000000000000" pitchFamily="2" charset="-78"/>
              </a:rPr>
              <a:t>ایران</a:t>
            </a:r>
            <a:endParaRPr lang="en-US" sz="1400" dirty="0">
              <a:solidFill>
                <a:srgbClr val="21D4FD"/>
              </a:solidFill>
              <a:ea typeface="Calibri"/>
              <a:cs typeface="B Titr" panose="00000700000000000000" pitchFamily="2" charset="-78"/>
            </a:endParaRPr>
          </a:p>
        </p:txBody>
      </p:sp>
      <p:pic>
        <p:nvPicPr>
          <p:cNvPr id="6" name="Picture 2" descr="E:\آرم روابط عمومي\روابط عمومي 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7008" y="152400"/>
            <a:ext cx="1129983" cy="885250"/>
          </a:xfrm>
          <a:prstGeom prst="rect">
            <a:avLst/>
          </a:prstGeom>
          <a:noFill/>
        </p:spPr>
      </p:pic>
      <p:sp>
        <p:nvSpPr>
          <p:cNvPr id="3" name="Slide Number Placeholder 2"/>
          <p:cNvSpPr>
            <a:spLocks noGrp="1"/>
          </p:cNvSpPr>
          <p:nvPr>
            <p:ph type="sldNum" sz="quarter" idx="12"/>
          </p:nvPr>
        </p:nvSpPr>
        <p:spPr/>
        <p:txBody>
          <a:bodyPr/>
          <a:lstStyle/>
          <a:p>
            <a:fld id="{D9C475F9-0A06-4BBB-937F-14BB05724D19}" type="slidenum">
              <a:rPr lang="en-US" smtClean="0"/>
              <a:t>51</a:t>
            </a:fld>
            <a:endParaRPr lang="en-US"/>
          </a:p>
        </p:txBody>
      </p:sp>
      <p:pic>
        <p:nvPicPr>
          <p:cNvPr id="9" name="Picture 2" descr="F:\رويدادها\1404\نمايشگاه نفت 1404\لوگو نمایشگاه\lpo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730" y="5257800"/>
            <a:ext cx="674737" cy="9442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81800" y="1172479"/>
            <a:ext cx="2362370" cy="369332"/>
          </a:xfrm>
          <a:prstGeom prst="rect">
            <a:avLst/>
          </a:prstGeom>
          <a:solidFill>
            <a:srgbClr val="BEFEFC"/>
          </a:solidFill>
        </p:spPr>
        <p:txBody>
          <a:bodyPr wrap="square" rtlCol="0">
            <a:spAutoFit/>
          </a:bodyPr>
          <a:lstStyle/>
          <a:p>
            <a:pPr algn="ctr"/>
            <a:r>
              <a:rPr lang="fa-IR" dirty="0" smtClean="0">
                <a:cs typeface="B Titr" panose="00000700000000000000" pitchFamily="2" charset="-78"/>
              </a:rPr>
              <a:t>مخابرات</a:t>
            </a:r>
            <a:endParaRPr lang="en-US" dirty="0">
              <a:cs typeface="B Titr" panose="00000700000000000000" pitchFamily="2" charset="-78"/>
            </a:endParaRPr>
          </a:p>
        </p:txBody>
      </p:sp>
      <p:grpSp>
        <p:nvGrpSpPr>
          <p:cNvPr id="2" name="Group 1"/>
          <p:cNvGrpSpPr/>
          <p:nvPr/>
        </p:nvGrpSpPr>
        <p:grpSpPr>
          <a:xfrm>
            <a:off x="38100" y="6400800"/>
            <a:ext cx="2743200" cy="381000"/>
            <a:chOff x="38100" y="6400800"/>
            <a:chExt cx="2743200" cy="381000"/>
          </a:xfrm>
        </p:grpSpPr>
        <p:sp>
          <p:nvSpPr>
            <p:cNvPr id="8" name="Action Button: Back or Previous 7">
              <a:hlinkClick r:id="" action="ppaction://hlinkshowjump?jump=firstslide" highlightClick="1"/>
            </p:cNvPr>
            <p:cNvSpPr/>
            <p:nvPr/>
          </p:nvSpPr>
          <p:spPr>
            <a:xfrm>
              <a:off x="38100" y="6413500"/>
              <a:ext cx="609600" cy="368300"/>
            </a:xfrm>
            <a:prstGeom prst="actionButtonBackPrevio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p:cNvSpPr txBox="1"/>
            <p:nvPr/>
          </p:nvSpPr>
          <p:spPr>
            <a:xfrm>
              <a:off x="647700" y="6400800"/>
              <a:ext cx="2133600" cy="369332"/>
            </a:xfrm>
            <a:prstGeom prst="rect">
              <a:avLst/>
            </a:prstGeom>
            <a:noFill/>
            <a:ln>
              <a:solidFill>
                <a:srgbClr val="C00000"/>
              </a:solidFill>
            </a:ln>
          </p:spPr>
          <p:txBody>
            <a:bodyPr wrap="square" rtlCol="0">
              <a:spAutoFit/>
            </a:bodyPr>
            <a:lstStyle/>
            <a:p>
              <a:r>
                <a:rPr lang="fa-IR" dirty="0" smtClean="0">
                  <a:solidFill>
                    <a:srgbClr val="C00000"/>
                  </a:solidFill>
                  <a:cs typeface="B Titr" panose="00000700000000000000" pitchFamily="2" charset="-78"/>
                </a:rPr>
                <a:t>بازگشت به صفحه نخست</a:t>
              </a:r>
              <a:endParaRPr lang="en-US" dirty="0">
                <a:solidFill>
                  <a:srgbClr val="C00000"/>
                </a:solidFill>
                <a:cs typeface="B Titr" panose="00000700000000000000" pitchFamily="2" charset="-78"/>
              </a:endParaRPr>
            </a:p>
          </p:txBody>
        </p:sp>
      </p:grpSp>
      <p:pic>
        <p:nvPicPr>
          <p:cNvPr id="8194" name="Picture 2" descr="F:\رويدادها\1404\نمايشگاه نفت 1404\نيازمندي ها\niaz\کارت سوپروایزری ماکس ۷۰۳۵ زیمن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969825" y="-236026"/>
            <a:ext cx="1143000" cy="801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32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C475F9-0A06-4BBB-937F-14BB05724D19}" type="slidenum">
              <a:rPr lang="en-US" smtClean="0"/>
              <a:t>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952883014"/>
              </p:ext>
            </p:extLst>
          </p:nvPr>
        </p:nvGraphicFramePr>
        <p:xfrm>
          <a:off x="457200" y="914400"/>
          <a:ext cx="8229599" cy="4705616"/>
        </p:xfrm>
        <a:graphic>
          <a:graphicData uri="http://schemas.openxmlformats.org/drawingml/2006/table">
            <a:tbl>
              <a:tblPr rtl="1"/>
              <a:tblGrid>
                <a:gridCol w="433136"/>
                <a:gridCol w="1192463"/>
                <a:gridCol w="3048000"/>
                <a:gridCol w="3556000"/>
              </a:tblGrid>
              <a:tr h="848522">
                <a:tc gridSpan="4">
                  <a:txBody>
                    <a:bodyPr/>
                    <a:lstStyle/>
                    <a:p>
                      <a:pPr algn="ctr" rtl="1" fontAlgn="ctr"/>
                      <a:r>
                        <a:rPr lang="fa-IR" sz="2000" b="1" i="0" u="none" strike="noStrike" dirty="0">
                          <a:solidFill>
                            <a:srgbClr val="000000"/>
                          </a:solidFill>
                          <a:effectLst/>
                          <a:latin typeface="B Titr"/>
                          <a:cs typeface="B Titr" panose="00000700000000000000" pitchFamily="2" charset="-78"/>
                        </a:rPr>
                        <a:t>ليست نيازمندي‌هاي قطعات و تجهيزات </a:t>
                      </a:r>
                      <a:r>
                        <a:rPr lang="fa-IR" sz="2000" b="1" i="0" u="none" strike="noStrike" dirty="0" smtClean="0">
                          <a:solidFill>
                            <a:srgbClr val="000000"/>
                          </a:solidFill>
                          <a:effectLst/>
                          <a:latin typeface="B Titr"/>
                          <a:cs typeface="B Titr" panose="00000700000000000000" pitchFamily="2" charset="-78"/>
                        </a:rPr>
                        <a:t>مكانيك</a:t>
                      </a:r>
                      <a:endParaRPr lang="fa-IR" sz="2000" b="1" i="0" u="none" strike="noStrike" dirty="0">
                        <a:solidFill>
                          <a:srgbClr val="000000"/>
                        </a:solidFill>
                        <a:effectLst/>
                        <a:latin typeface="B Titr"/>
                        <a:cs typeface="B Titr" panose="00000700000000000000" pitchFamily="2" charset="-78"/>
                      </a:endParaRPr>
                    </a:p>
                  </a:txBody>
                  <a:tcPr marL="8330" marR="8330" marT="8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91992">
                <a:tc>
                  <a:txBody>
                    <a:bodyPr/>
                    <a:lstStyle/>
                    <a:p>
                      <a:pPr algn="ctr" rtl="1" fontAlgn="ctr"/>
                      <a:r>
                        <a:rPr lang="fa-IR" sz="1400" b="1" i="0" u="none" strike="noStrike">
                          <a:solidFill>
                            <a:srgbClr val="000000"/>
                          </a:solidFill>
                          <a:effectLst/>
                          <a:latin typeface="B Titr"/>
                          <a:cs typeface="B Titr" panose="00000700000000000000" pitchFamily="2" charset="-78"/>
                        </a:rPr>
                        <a:t>ردیف</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r>
                        <a:rPr lang="fa-IR" sz="1400" b="1" i="0" u="none" strike="noStrike">
                          <a:solidFill>
                            <a:srgbClr val="000000"/>
                          </a:solidFill>
                          <a:effectLst/>
                          <a:latin typeface="B Titr"/>
                          <a:cs typeface="B Titr" panose="00000700000000000000" pitchFamily="2" charset="-78"/>
                        </a:rPr>
                        <a:t>شماره طبقه بندی</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r>
                        <a:rPr lang="fa-IR" sz="1400" b="1" i="0" u="none" strike="noStrike" dirty="0">
                          <a:solidFill>
                            <a:srgbClr val="000000"/>
                          </a:solidFill>
                          <a:effectLst/>
                          <a:latin typeface="B Titr"/>
                          <a:cs typeface="B Titr" panose="00000700000000000000" pitchFamily="2" charset="-78"/>
                        </a:rPr>
                        <a:t>عنوان</a:t>
                      </a: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r>
                        <a:rPr lang="fa-IR" sz="1400" b="1" i="0" u="none" strike="noStrike" dirty="0">
                          <a:solidFill>
                            <a:srgbClr val="000000"/>
                          </a:solidFill>
                          <a:effectLst/>
                          <a:latin typeface="B Titr"/>
                          <a:cs typeface="B Titr" panose="00000700000000000000" pitchFamily="2" charset="-78"/>
                        </a:rPr>
                        <a:t>شرح کالا</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493327">
                <a:tc>
                  <a:txBody>
                    <a:bodyPr/>
                    <a:lstStyle/>
                    <a:p>
                      <a:pPr algn="ctr" rtl="1" fontAlgn="ctr"/>
                      <a:r>
                        <a:rPr lang="en-US" sz="2000" b="0" i="0" u="none" strike="noStrike" dirty="0">
                          <a:solidFill>
                            <a:srgbClr val="000000"/>
                          </a:solidFill>
                          <a:effectLst/>
                          <a:latin typeface="B Nazanin"/>
                          <a:cs typeface="B Tir" panose="00000400000000000000" pitchFamily="2" charset="-78"/>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0" i="0" u="none" strike="noStrike" dirty="0">
                          <a:solidFill>
                            <a:srgbClr val="000000"/>
                          </a:solidFill>
                          <a:effectLst/>
                          <a:latin typeface="Times New Roman"/>
                          <a:cs typeface="+mj-cs"/>
                        </a:rPr>
                        <a:t>2010373213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r>
                        <a:rPr lang="en-US" sz="1600" b="1" i="0" u="none" strike="noStrike" dirty="0">
                          <a:solidFill>
                            <a:srgbClr val="000000"/>
                          </a:solidFill>
                          <a:effectLst/>
                          <a:latin typeface="Times New Roman"/>
                          <a:cs typeface="+mj-cs"/>
                          <a:hlinkClick r:id="rId2" action="ppaction://hlinksldjump"/>
                        </a:rPr>
                        <a:t>HOT GAS CASING COMPLETE</a:t>
                      </a:r>
                      <a:endParaRPr lang="en-US" sz="1600" b="1" i="0" u="none" strike="noStrike" dirty="0">
                        <a:solidFill>
                          <a:srgbClr val="000000"/>
                        </a:solidFill>
                        <a:effectLst/>
                        <a:latin typeface="Times New Roman"/>
                        <a:cs typeface="+mj-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1" fontAlgn="ctr"/>
                      <a:r>
                        <a:rPr lang="fa-IR" sz="1800" b="0" i="0" u="none" strike="noStrike" dirty="0">
                          <a:solidFill>
                            <a:srgbClr val="000000"/>
                          </a:solidFill>
                          <a:effectLst/>
                          <a:latin typeface="B Nazanin"/>
                          <a:cs typeface="B Zar" panose="00000400000000000000" pitchFamily="2" charset="-78"/>
                        </a:rPr>
                        <a:t>گازهاي داغ توليد شده از خروجي 9 عدد </a:t>
                      </a:r>
                      <a:r>
                        <a:rPr lang="en-US" sz="1800" b="0" i="0" u="none" strike="noStrike" dirty="0" smtClean="0">
                          <a:solidFill>
                            <a:srgbClr val="000000"/>
                          </a:solidFill>
                          <a:effectLst/>
                          <a:latin typeface="Times New Roman"/>
                          <a:cs typeface="B Zar" panose="00000400000000000000" pitchFamily="2" charset="-78"/>
                        </a:rPr>
                        <a:t>flame </a:t>
                      </a:r>
                      <a:r>
                        <a:rPr lang="en-US" sz="1800" b="0" i="0" u="none" strike="noStrike" dirty="0">
                          <a:solidFill>
                            <a:srgbClr val="000000"/>
                          </a:solidFill>
                          <a:effectLst/>
                          <a:latin typeface="Times New Roman"/>
                          <a:cs typeface="B Zar" panose="00000400000000000000" pitchFamily="2" charset="-78"/>
                        </a:rPr>
                        <a:t>tube</a:t>
                      </a:r>
                      <a:r>
                        <a:rPr lang="en-US" sz="1800" b="0" i="0" u="none" strike="noStrike" dirty="0">
                          <a:solidFill>
                            <a:srgbClr val="000000"/>
                          </a:solidFill>
                          <a:effectLst/>
                          <a:latin typeface="B Nazanin"/>
                          <a:cs typeface="B Zar" panose="00000400000000000000" pitchFamily="2" charset="-78"/>
                        </a:rPr>
                        <a:t> </a:t>
                      </a:r>
                      <a:r>
                        <a:rPr lang="fa-IR" sz="1800" b="0" i="0" u="none" strike="noStrike" dirty="0">
                          <a:solidFill>
                            <a:srgbClr val="000000"/>
                          </a:solidFill>
                          <a:effectLst/>
                          <a:latin typeface="B Nazanin"/>
                          <a:cs typeface="B Zar" panose="00000400000000000000" pitchFamily="2" charset="-78"/>
                        </a:rPr>
                        <a:t>در محفظه احتراق توسط  </a:t>
                      </a:r>
                      <a:r>
                        <a:rPr lang="en-US" sz="1800" b="0" i="0" u="none" strike="noStrike" dirty="0">
                          <a:solidFill>
                            <a:srgbClr val="000000"/>
                          </a:solidFill>
                          <a:effectLst/>
                          <a:latin typeface="Times New Roman"/>
                          <a:cs typeface="B Zar" panose="00000400000000000000" pitchFamily="2" charset="-78"/>
                        </a:rPr>
                        <a:t>HOT GAS CASING</a:t>
                      </a:r>
                      <a:r>
                        <a:rPr lang="en-US" sz="1800" b="0" i="0" u="none" strike="noStrike" dirty="0">
                          <a:solidFill>
                            <a:srgbClr val="000000"/>
                          </a:solidFill>
                          <a:effectLst/>
                          <a:latin typeface="B Nazanin"/>
                          <a:cs typeface="B Zar" panose="00000400000000000000" pitchFamily="2" charset="-78"/>
                        </a:rPr>
                        <a:t> </a:t>
                      </a:r>
                      <a:r>
                        <a:rPr lang="fa-IR" sz="1800" b="0" i="0" u="none" strike="noStrike" dirty="0" smtClean="0">
                          <a:solidFill>
                            <a:srgbClr val="000000"/>
                          </a:solidFill>
                          <a:effectLst/>
                          <a:latin typeface="B Nazanin"/>
                          <a:cs typeface="B Zar" panose="00000400000000000000" pitchFamily="2" charset="-78"/>
                        </a:rPr>
                        <a:t> تجميع  </a:t>
                      </a:r>
                      <a:r>
                        <a:rPr lang="fa-IR" sz="1800" b="0" i="0" u="none" strike="noStrike" dirty="0">
                          <a:solidFill>
                            <a:srgbClr val="000000"/>
                          </a:solidFill>
                          <a:effectLst/>
                          <a:latin typeface="B Nazanin"/>
                          <a:cs typeface="B Zar" panose="00000400000000000000" pitchFamily="2" charset="-78"/>
                        </a:rPr>
                        <a:t>و به  مرحله يك محور </a:t>
                      </a:r>
                      <a:r>
                        <a:rPr lang="en-US" sz="1800" b="0" i="0" u="none" strike="noStrike" dirty="0">
                          <a:solidFill>
                            <a:srgbClr val="000000"/>
                          </a:solidFill>
                          <a:effectLst/>
                          <a:latin typeface="Times New Roman"/>
                          <a:cs typeface="B Zar" panose="00000400000000000000" pitchFamily="2" charset="-78"/>
                        </a:rPr>
                        <a:t>ROTOR</a:t>
                      </a:r>
                      <a:r>
                        <a:rPr lang="en-US" sz="1800" b="0" i="0" u="none" strike="noStrike" dirty="0">
                          <a:solidFill>
                            <a:srgbClr val="000000"/>
                          </a:solidFill>
                          <a:effectLst/>
                          <a:latin typeface="B Nazanin"/>
                          <a:cs typeface="B Zar" panose="00000400000000000000" pitchFamily="2" charset="-78"/>
                        </a:rPr>
                        <a:t> </a:t>
                      </a:r>
                      <a:r>
                        <a:rPr lang="en-US" sz="1800" b="0" i="0" u="none" strike="noStrike" dirty="0">
                          <a:solidFill>
                            <a:srgbClr val="000000"/>
                          </a:solidFill>
                          <a:effectLst/>
                          <a:latin typeface="Times New Roman"/>
                          <a:cs typeface="B Zar" panose="00000400000000000000" pitchFamily="2" charset="-78"/>
                        </a:rPr>
                        <a:t>GENERATOR </a:t>
                      </a:r>
                      <a:r>
                        <a:rPr lang="en-US" sz="1800" b="0" i="0" u="none" strike="noStrike" dirty="0" smtClean="0">
                          <a:solidFill>
                            <a:srgbClr val="000000"/>
                          </a:solidFill>
                          <a:effectLst/>
                          <a:latin typeface="Times New Roman"/>
                          <a:cs typeface="B Zar" panose="00000400000000000000" pitchFamily="2" charset="-78"/>
                        </a:rPr>
                        <a:t>TURBINE</a:t>
                      </a:r>
                      <a:r>
                        <a:rPr lang="en-US" sz="1800" b="0" i="0" u="none" strike="noStrike" dirty="0" smtClean="0">
                          <a:solidFill>
                            <a:srgbClr val="000000"/>
                          </a:solidFill>
                          <a:effectLst/>
                          <a:latin typeface="B Nazanin"/>
                          <a:cs typeface="B Zar" panose="00000400000000000000" pitchFamily="2" charset="-78"/>
                        </a:rPr>
                        <a:t> </a:t>
                      </a:r>
                      <a:r>
                        <a:rPr lang="fa-IR" sz="1800" b="0" i="0" u="none" strike="noStrike" dirty="0" smtClean="0">
                          <a:solidFill>
                            <a:srgbClr val="000000"/>
                          </a:solidFill>
                          <a:effectLst/>
                          <a:latin typeface="B Nazanin"/>
                          <a:cs typeface="B Zar" panose="00000400000000000000" pitchFamily="2" charset="-78"/>
                        </a:rPr>
                        <a:t>(محور توليد </a:t>
                      </a:r>
                      <a:r>
                        <a:rPr lang="fa-IR" sz="1800" b="0" i="0" u="none" strike="noStrike" dirty="0">
                          <a:solidFill>
                            <a:srgbClr val="000000"/>
                          </a:solidFill>
                          <a:effectLst/>
                          <a:latin typeface="B Nazanin"/>
                          <a:cs typeface="B Zar" panose="00000400000000000000" pitchFamily="2" charset="-78"/>
                        </a:rPr>
                        <a:t>هواي فشرده جهت  مصرف در محفظه احتراق) هدايت مي گردد.</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2000" b="0" i="0" u="none" strike="noStrike" dirty="0">
                          <a:solidFill>
                            <a:srgbClr val="000000"/>
                          </a:solidFill>
                          <a:effectLst/>
                          <a:latin typeface="B Nazanin"/>
                          <a:cs typeface="B Tir" panose="00000400000000000000" pitchFamily="2" charset="-78"/>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0" i="0" u="none" strike="noStrike" dirty="0">
                          <a:solidFill>
                            <a:srgbClr val="000000"/>
                          </a:solidFill>
                          <a:effectLst/>
                          <a:latin typeface="Times New Roman"/>
                          <a:cs typeface="+mj-cs"/>
                        </a:rPr>
                        <a:t>2064719313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r>
                        <a:rPr lang="en-US" sz="1600" b="1" i="0" u="none" strike="noStrike" dirty="0">
                          <a:solidFill>
                            <a:srgbClr val="000000"/>
                          </a:solidFill>
                          <a:effectLst/>
                          <a:latin typeface="Times New Roman"/>
                          <a:cs typeface="+mj-cs"/>
                          <a:hlinkClick r:id="rId3" action="ppaction://hlinksldjump"/>
                        </a:rPr>
                        <a:t>GOVERNOR ASSEMBLY COMPLETE</a:t>
                      </a:r>
                      <a:endParaRPr lang="en-US" sz="1600" b="1" i="0" u="none" strike="noStrike" dirty="0">
                        <a:solidFill>
                          <a:srgbClr val="000000"/>
                        </a:solidFill>
                        <a:effectLst/>
                        <a:latin typeface="Times New Roman"/>
                        <a:cs typeface="+mj-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fa-IR" sz="1800" b="0" i="0" u="none" strike="noStrike" dirty="0">
                          <a:solidFill>
                            <a:srgbClr val="000000"/>
                          </a:solidFill>
                          <a:effectLst/>
                          <a:latin typeface="B Nazanin"/>
                          <a:cs typeface="B Zar" panose="00000400000000000000" pitchFamily="2" charset="-78"/>
                        </a:rPr>
                        <a:t>مربوط به توربین های روستون</a:t>
                      </a:r>
                      <a:r>
                        <a:rPr lang="fa-IR" sz="1800" b="0" i="0" u="none" strike="noStrike" dirty="0">
                          <a:solidFill>
                            <a:srgbClr val="000000"/>
                          </a:solidFill>
                          <a:effectLst/>
                          <a:latin typeface="Times New Roman"/>
                          <a:cs typeface="B Zar" panose="00000400000000000000" pitchFamily="2" charset="-78"/>
                        </a:rPr>
                        <a:t> </a:t>
                      </a:r>
                      <a:r>
                        <a:rPr lang="en-US" sz="1800" b="0" i="0" u="none" strike="noStrike" dirty="0">
                          <a:solidFill>
                            <a:srgbClr val="000000"/>
                          </a:solidFill>
                          <a:effectLst/>
                          <a:latin typeface="Times New Roman"/>
                          <a:cs typeface="B Zar" panose="00000400000000000000" pitchFamily="2" charset="-78"/>
                        </a:rPr>
                        <a:t>TA </a:t>
                      </a:r>
                      <a:r>
                        <a:rPr lang="fa-IR" sz="1800" b="0" i="0" u="none" strike="noStrike" baseline="0" dirty="0" smtClean="0">
                          <a:solidFill>
                            <a:srgbClr val="000000"/>
                          </a:solidFill>
                          <a:effectLst/>
                          <a:latin typeface="Times New Roman"/>
                          <a:cs typeface="B Zar" panose="00000400000000000000" pitchFamily="2" charset="-78"/>
                        </a:rPr>
                        <a:t> </a:t>
                      </a:r>
                    </a:p>
                    <a:p>
                      <a:pPr algn="r" rtl="1" fontAlgn="ctr"/>
                      <a:r>
                        <a:rPr lang="fa-IR" sz="1800" b="0" i="0" u="none" strike="noStrike" dirty="0" smtClean="0">
                          <a:solidFill>
                            <a:srgbClr val="000000"/>
                          </a:solidFill>
                          <a:effectLst/>
                          <a:latin typeface="B Nazanin"/>
                          <a:cs typeface="B Zar" panose="00000400000000000000" pitchFamily="2" charset="-78"/>
                        </a:rPr>
                        <a:t>(گاورنر </a:t>
                      </a:r>
                      <a:r>
                        <a:rPr lang="fa-IR" sz="1800" b="0" i="0" u="none" strike="noStrike" dirty="0">
                          <a:solidFill>
                            <a:srgbClr val="000000"/>
                          </a:solidFill>
                          <a:effectLst/>
                          <a:latin typeface="B Nazanin"/>
                          <a:cs typeface="B Zar" panose="00000400000000000000" pitchFamily="2" charset="-78"/>
                        </a:rPr>
                        <a:t>مکانیکی سیستم کنترل سوخت)</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2000" b="0" i="0" u="none" strike="noStrike" dirty="0">
                          <a:solidFill>
                            <a:srgbClr val="000000"/>
                          </a:solidFill>
                          <a:effectLst/>
                          <a:latin typeface="B Nazanin"/>
                          <a:cs typeface="B Tir" panose="00000400000000000000" pitchFamily="2" charset="-78"/>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0" i="0" u="none" strike="noStrike" dirty="0">
                          <a:solidFill>
                            <a:srgbClr val="000000"/>
                          </a:solidFill>
                          <a:effectLst/>
                          <a:latin typeface="Times New Roman"/>
                          <a:cs typeface="+mj-cs"/>
                        </a:rPr>
                        <a:t>2064770043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r>
                        <a:rPr lang="en-US" sz="1600" b="1" i="0" u="none" strike="noStrike" dirty="0">
                          <a:solidFill>
                            <a:srgbClr val="000000"/>
                          </a:solidFill>
                          <a:effectLst/>
                          <a:latin typeface="Times New Roman"/>
                          <a:cs typeface="+mj-cs"/>
                          <a:hlinkClick r:id="rId4" action="ppaction://hlinksldjump"/>
                        </a:rPr>
                        <a:t>GAS SHUT OFF VALVE</a:t>
                      </a:r>
                      <a:endParaRPr lang="en-US" sz="1600" b="1" i="0" u="none" strike="noStrike" dirty="0">
                        <a:solidFill>
                          <a:srgbClr val="000000"/>
                        </a:solidFill>
                        <a:effectLst/>
                        <a:latin typeface="Times New Roman"/>
                        <a:cs typeface="+mj-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fa-IR" sz="1800" b="0" i="0" u="none" strike="noStrike" dirty="0">
                          <a:solidFill>
                            <a:srgbClr val="000000"/>
                          </a:solidFill>
                          <a:effectLst/>
                          <a:latin typeface="B Nazanin"/>
                          <a:cs typeface="B Zar" panose="00000400000000000000" pitchFamily="2" charset="-78"/>
                        </a:rPr>
                        <a:t>مربوط به سیستم سوخت توربین روستون</a:t>
                      </a:r>
                      <a:r>
                        <a:rPr lang="fa-IR" sz="1800" b="0" i="0" u="none" strike="noStrike" dirty="0">
                          <a:solidFill>
                            <a:srgbClr val="000000"/>
                          </a:solidFill>
                          <a:effectLst/>
                          <a:latin typeface="Times New Roman"/>
                          <a:cs typeface="B Zar" panose="00000400000000000000" pitchFamily="2" charset="-78"/>
                        </a:rPr>
                        <a:t> </a:t>
                      </a:r>
                      <a:r>
                        <a:rPr lang="en-US" sz="1800" b="0" i="0" u="none" strike="noStrike" dirty="0" smtClean="0">
                          <a:solidFill>
                            <a:srgbClr val="000000"/>
                          </a:solidFill>
                          <a:effectLst/>
                          <a:latin typeface="Times New Roman"/>
                          <a:cs typeface="B Zar" panose="00000400000000000000" pitchFamily="2" charset="-78"/>
                        </a:rPr>
                        <a:t>TB4000</a:t>
                      </a:r>
                      <a:endParaRPr lang="fa-IR" sz="1800" b="0" i="0" u="none" strike="noStrike" dirty="0">
                        <a:solidFill>
                          <a:srgbClr val="000000"/>
                        </a:solidFill>
                        <a:effectLst/>
                        <a:latin typeface="B Nazanin"/>
                        <a:cs typeface="B Zar" panose="000004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en-US" sz="2000" b="0" i="0" u="none" strike="noStrike" dirty="0">
                          <a:solidFill>
                            <a:srgbClr val="000000"/>
                          </a:solidFill>
                          <a:effectLst/>
                          <a:latin typeface="B Nazanin"/>
                          <a:cs typeface="B Tir" panose="00000400000000000000" pitchFamily="2" charset="-78"/>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1600" b="0" i="0" u="none" strike="noStrike" dirty="0">
                          <a:solidFill>
                            <a:srgbClr val="000000"/>
                          </a:solidFill>
                          <a:effectLst/>
                          <a:latin typeface="Times New Roman"/>
                          <a:cs typeface="+mj-cs"/>
                        </a:rPr>
                        <a:t>2064972723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ctr"/>
                      <a:r>
                        <a:rPr lang="en-US" sz="1600" b="1" i="0" u="none" strike="noStrike" dirty="0">
                          <a:solidFill>
                            <a:srgbClr val="000000"/>
                          </a:solidFill>
                          <a:effectLst/>
                          <a:latin typeface="Times New Roman"/>
                          <a:cs typeface="+mj-cs"/>
                          <a:hlinkClick r:id="rId5" action="ppaction://hlinksldjump"/>
                        </a:rPr>
                        <a:t>FUEL &amp; SHUT OFF VALVE S.A COMPLETE ASSY</a:t>
                      </a:r>
                      <a:endParaRPr lang="en-US" sz="1600" b="1" i="0" u="none" strike="noStrike" dirty="0">
                        <a:solidFill>
                          <a:srgbClr val="000000"/>
                        </a:solidFill>
                        <a:effectLst/>
                        <a:latin typeface="Times New Roman"/>
                        <a:cs typeface="+mj-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ctr"/>
                      <a:r>
                        <a:rPr lang="fa-IR" sz="1800" b="0" i="0" u="none" strike="noStrike" dirty="0">
                          <a:solidFill>
                            <a:srgbClr val="000000"/>
                          </a:solidFill>
                          <a:effectLst/>
                          <a:latin typeface="B Nazanin"/>
                          <a:cs typeface="B Zar" panose="00000400000000000000" pitchFamily="2" charset="-78"/>
                        </a:rPr>
                        <a:t>مربوط به سیستم کنترل سوخت مایع توربین های تایفون</a:t>
                      </a:r>
                      <a:r>
                        <a:rPr lang="fa-IR" sz="1800" b="0" i="0" u="none" strike="noStrike" dirty="0">
                          <a:solidFill>
                            <a:srgbClr val="000000"/>
                          </a:solidFill>
                          <a:effectLst/>
                          <a:latin typeface="Times New Roman"/>
                          <a:cs typeface="B Zar" panose="00000400000000000000" pitchFamily="2" charset="-78"/>
                        </a:rPr>
                        <a:t> </a:t>
                      </a:r>
                      <a:r>
                        <a:rPr lang="en-US" sz="1800" b="0" i="0" u="none" strike="noStrike" dirty="0" smtClean="0">
                          <a:solidFill>
                            <a:srgbClr val="000000"/>
                          </a:solidFill>
                          <a:effectLst/>
                          <a:latin typeface="Times New Roman"/>
                          <a:cs typeface="B Zar" panose="00000400000000000000" pitchFamily="2" charset="-78"/>
                        </a:rPr>
                        <a:t>EGT100-2S</a:t>
                      </a:r>
                      <a:endParaRPr lang="fa-IR" sz="1800" b="0" i="0" u="none" strike="noStrike" dirty="0">
                        <a:solidFill>
                          <a:srgbClr val="000000"/>
                        </a:solidFill>
                        <a:effectLst/>
                        <a:latin typeface="B Nazanin"/>
                        <a:cs typeface="B Zar" panose="000004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7403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C475F9-0A06-4BBB-937F-14BB05724D19}" type="slidenum">
              <a:rPr lang="en-US" smtClean="0"/>
              <a:t>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488281908"/>
              </p:ext>
            </p:extLst>
          </p:nvPr>
        </p:nvGraphicFramePr>
        <p:xfrm>
          <a:off x="457200" y="914400"/>
          <a:ext cx="8229599" cy="4802839"/>
        </p:xfrm>
        <a:graphic>
          <a:graphicData uri="http://schemas.openxmlformats.org/drawingml/2006/table">
            <a:tbl>
              <a:tblPr rtl="1"/>
              <a:tblGrid>
                <a:gridCol w="433136"/>
                <a:gridCol w="3173663"/>
                <a:gridCol w="4622800"/>
              </a:tblGrid>
              <a:tr h="848522">
                <a:tc gridSpan="3">
                  <a:txBody>
                    <a:bodyPr/>
                    <a:lstStyle/>
                    <a:p>
                      <a:pPr algn="ctr" rtl="1" fontAlgn="ctr"/>
                      <a:r>
                        <a:rPr lang="fa-IR" sz="2000" b="1" i="0" u="none" strike="noStrike" dirty="0">
                          <a:solidFill>
                            <a:srgbClr val="000000"/>
                          </a:solidFill>
                          <a:effectLst/>
                          <a:latin typeface="B Titr"/>
                          <a:cs typeface="B Titr" panose="00000700000000000000" pitchFamily="2" charset="-78"/>
                        </a:rPr>
                        <a:t>ليست نيازمندي‌هاي قطعات و تجهيزات </a:t>
                      </a:r>
                      <a:r>
                        <a:rPr lang="fa-IR" sz="2000" b="1" i="0" u="none" strike="noStrike" dirty="0" smtClean="0">
                          <a:solidFill>
                            <a:srgbClr val="000000"/>
                          </a:solidFill>
                          <a:effectLst/>
                          <a:latin typeface="B Titr"/>
                          <a:cs typeface="B Titr" panose="00000700000000000000" pitchFamily="2" charset="-78"/>
                        </a:rPr>
                        <a:t>مهندسي</a:t>
                      </a:r>
                      <a:r>
                        <a:rPr lang="fa-IR" sz="2000" b="1" i="0" u="none" strike="noStrike" baseline="0" dirty="0" smtClean="0">
                          <a:solidFill>
                            <a:srgbClr val="000000"/>
                          </a:solidFill>
                          <a:effectLst/>
                          <a:latin typeface="B Titr"/>
                          <a:cs typeface="B Titr" panose="00000700000000000000" pitchFamily="2" charset="-78"/>
                        </a:rPr>
                        <a:t> خطوط لوله</a:t>
                      </a:r>
                      <a:endParaRPr lang="fa-IR" sz="2000" b="1" i="0" u="none" strike="noStrike" dirty="0">
                        <a:solidFill>
                          <a:srgbClr val="000000"/>
                        </a:solidFill>
                        <a:effectLst/>
                        <a:latin typeface="B Titr"/>
                        <a:cs typeface="B Titr" panose="00000700000000000000" pitchFamily="2" charset="-78"/>
                      </a:endParaRPr>
                    </a:p>
                  </a:txBody>
                  <a:tcPr marL="8330" marR="8330" marT="8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r>
              <a:tr h="591992">
                <a:tc>
                  <a:txBody>
                    <a:bodyPr/>
                    <a:lstStyle/>
                    <a:p>
                      <a:pPr algn="ctr" rtl="1" fontAlgn="ctr"/>
                      <a:r>
                        <a:rPr lang="fa-IR" sz="1400" b="1" i="0" u="none" strike="noStrike">
                          <a:solidFill>
                            <a:srgbClr val="000000"/>
                          </a:solidFill>
                          <a:effectLst/>
                          <a:latin typeface="B Titr"/>
                          <a:cs typeface="B Titr" panose="00000700000000000000" pitchFamily="2" charset="-78"/>
                        </a:rPr>
                        <a:t>ردیف</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rtl="1" fontAlgn="ctr"/>
                      <a:r>
                        <a:rPr lang="fa-IR" sz="1400" b="1" i="0" u="none" strike="noStrike" dirty="0" smtClean="0">
                          <a:solidFill>
                            <a:srgbClr val="000000"/>
                          </a:solidFill>
                          <a:effectLst/>
                          <a:latin typeface="B Titr"/>
                          <a:cs typeface="B Titr" panose="00000700000000000000" pitchFamily="2" charset="-78"/>
                        </a:rPr>
                        <a:t>عنوان</a:t>
                      </a:r>
                      <a:endParaRPr lang="fa-IR" sz="1400" b="1" i="0" u="none" strike="noStrike" dirty="0">
                        <a:solidFill>
                          <a:srgbClr val="000000"/>
                        </a:solidFill>
                        <a:effectLst/>
                        <a:latin typeface="B Titr"/>
                        <a:cs typeface="B Titr" panose="00000700000000000000" pitchFamily="2" charset="-78"/>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rtl="1" fontAlgn="ctr"/>
                      <a:r>
                        <a:rPr lang="fa-IR" sz="1400" b="1" i="0" u="none" strike="noStrike" dirty="0">
                          <a:solidFill>
                            <a:srgbClr val="000000"/>
                          </a:solidFill>
                          <a:effectLst/>
                          <a:latin typeface="B Titr"/>
                          <a:cs typeface="B Titr" panose="00000700000000000000" pitchFamily="2" charset="-78"/>
                        </a:rPr>
                        <a:t>شرح کالا</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493327">
                <a:tc>
                  <a:txBody>
                    <a:bodyPr/>
                    <a:lstStyle/>
                    <a:p>
                      <a:pPr algn="ctr" rtl="1" fontAlgn="ctr"/>
                      <a:r>
                        <a:rPr lang="en-US" sz="2000" b="0" i="0" u="none" strike="noStrike" dirty="0">
                          <a:solidFill>
                            <a:srgbClr val="000000"/>
                          </a:solidFill>
                          <a:effectLst/>
                          <a:latin typeface="B Nazanin"/>
                          <a:cs typeface="B Tir" panose="00000400000000000000" pitchFamily="2" charset="-78"/>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nb-NO" sz="2800" b="1" i="0" u="none" strike="noStrike" dirty="0">
                          <a:solidFill>
                            <a:srgbClr val="000000"/>
                          </a:solidFill>
                          <a:effectLst/>
                          <a:latin typeface="Times New Roman"/>
                          <a:hlinkClick r:id="rId2" action="ppaction://hlinksldjump"/>
                        </a:rPr>
                        <a:t>Isolating Pig or Plugging Pig</a:t>
                      </a:r>
                      <a:endParaRPr lang="nb-NO" sz="2800" b="1"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14300" indent="0" algn="just" defTabSz="749300" rtl="1" fontAlgn="ctr"/>
                      <a:r>
                        <a:rPr lang="fa-IR" sz="2000" b="1" i="0" u="none" strike="noStrike" dirty="0">
                          <a:solidFill>
                            <a:srgbClr val="7030A0"/>
                          </a:solidFill>
                          <a:effectLst/>
                          <a:latin typeface="B Nazanin"/>
                          <a:cs typeface="B Zar" panose="00000400000000000000" pitchFamily="2" charset="-78"/>
                        </a:rPr>
                        <a:t>پیگ </a:t>
                      </a:r>
                      <a:r>
                        <a:rPr lang="fa-IR" sz="2000" b="1" i="0" u="none" strike="noStrike" kern="1200" dirty="0">
                          <a:solidFill>
                            <a:srgbClr val="7030A0"/>
                          </a:solidFill>
                          <a:effectLst/>
                          <a:latin typeface="B Nazanin"/>
                          <a:ea typeface="+mn-ea"/>
                          <a:cs typeface="B Zar" panose="00000400000000000000" pitchFamily="2" charset="-78"/>
                        </a:rPr>
                        <a:t>مسدود</a:t>
                      </a:r>
                      <a:r>
                        <a:rPr lang="fa-IR" sz="2000" b="1" i="0" u="none" strike="noStrike" dirty="0">
                          <a:solidFill>
                            <a:srgbClr val="7030A0"/>
                          </a:solidFill>
                          <a:effectLst/>
                          <a:latin typeface="B Nazanin"/>
                          <a:cs typeface="B Zar" panose="00000400000000000000" pitchFamily="2" charset="-78"/>
                        </a:rPr>
                        <a:t> کننده جریان برای خطوط لوله نفت خام و فرآورده های </a:t>
                      </a:r>
                      <a:r>
                        <a:rPr lang="fa-IR" sz="2000" b="1" i="0" u="none" strike="noStrike" dirty="0" smtClean="0">
                          <a:solidFill>
                            <a:srgbClr val="7030A0"/>
                          </a:solidFill>
                          <a:effectLst/>
                          <a:latin typeface="B Nazanin"/>
                          <a:cs typeface="B Zar" panose="00000400000000000000" pitchFamily="2" charset="-78"/>
                        </a:rPr>
                        <a:t>نفتی</a:t>
                      </a:r>
                    </a:p>
                    <a:p>
                      <a:pPr marL="114300" indent="0" algn="just" defTabSz="749300" rtl="1" fontAlgn="ctr"/>
                      <a:r>
                        <a:rPr lang="fa-IR" sz="2000" b="0" i="0" u="none" strike="noStrike" dirty="0" smtClean="0">
                          <a:solidFill>
                            <a:srgbClr val="000000"/>
                          </a:solidFill>
                          <a:effectLst/>
                          <a:latin typeface="B Nazanin"/>
                          <a:cs typeface="B Zar" panose="00000400000000000000" pitchFamily="2" charset="-78"/>
                        </a:rPr>
                        <a:t>یکی </a:t>
                      </a:r>
                      <a:r>
                        <a:rPr lang="fa-IR" sz="2000" b="0" i="0" u="none" strike="noStrike" dirty="0">
                          <a:solidFill>
                            <a:srgbClr val="000000"/>
                          </a:solidFill>
                          <a:effectLst/>
                          <a:latin typeface="B Nazanin"/>
                          <a:cs typeface="B Zar" panose="00000400000000000000" pitchFamily="2" charset="-78"/>
                        </a:rPr>
                        <a:t>از روش های قابل  استفاده در هنگام تعمیرات، بکارگیری پیگ مسدود کننده جریان است که بر کاهش قابل توجه، گاها حذف حجم تخلیه و مدت زمان توقف تعمیراتی منجر می گردد</a:t>
                      </a:r>
                      <a:r>
                        <a:rPr lang="fa-IR" sz="2000" b="0" i="0" u="none" strike="noStrike" dirty="0" smtClean="0">
                          <a:solidFill>
                            <a:srgbClr val="000000"/>
                          </a:solidFill>
                          <a:effectLst/>
                          <a:latin typeface="B Nazanin"/>
                          <a:cs typeface="B Zar" panose="00000400000000000000" pitchFamily="2" charset="-78"/>
                        </a:rPr>
                        <a:t>.</a:t>
                      </a:r>
                    </a:p>
                    <a:p>
                      <a:pPr marL="114300" indent="0" algn="just" defTabSz="749300" rtl="1" fontAlgn="ctr"/>
                      <a:r>
                        <a:rPr lang="fa-IR" sz="2000" b="0" i="0" u="none" strike="noStrike" dirty="0" smtClean="0">
                          <a:solidFill>
                            <a:srgbClr val="000000"/>
                          </a:solidFill>
                          <a:effectLst/>
                          <a:latin typeface="B Nazanin"/>
                          <a:cs typeface="B Zar" panose="00000400000000000000" pitchFamily="2" charset="-78"/>
                        </a:rPr>
                        <a:t>در </a:t>
                      </a:r>
                      <a:r>
                        <a:rPr lang="fa-IR" sz="2000" b="0" i="0" u="none" strike="noStrike" dirty="0">
                          <a:solidFill>
                            <a:srgbClr val="000000"/>
                          </a:solidFill>
                          <a:effectLst/>
                          <a:latin typeface="B Nazanin"/>
                          <a:cs typeface="B Zar" panose="00000400000000000000" pitchFamily="2" charset="-78"/>
                        </a:rPr>
                        <a:t>این روش، حسب موقعیت نیازمند تعمیرات، ارتفاع و فشار استاتیک محل، پیگ مسدود کننده همراه با جریان مواد به محل مورد نظر منتقل و متوقف می شود. سپس با مکانیزم ایستایی و آب بندی، جریان مواد به سمت نقطه تعمیراتی را مسدود خواهد نمود.</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3485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C475F9-0A06-4BBB-937F-14BB05724D19}" type="slidenum">
              <a:rPr lang="en-US" smtClean="0"/>
              <a:t>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04052483"/>
              </p:ext>
            </p:extLst>
          </p:nvPr>
        </p:nvGraphicFramePr>
        <p:xfrm>
          <a:off x="457200" y="914400"/>
          <a:ext cx="8229599" cy="5107639"/>
        </p:xfrm>
        <a:graphic>
          <a:graphicData uri="http://schemas.openxmlformats.org/drawingml/2006/table">
            <a:tbl>
              <a:tblPr rtl="1"/>
              <a:tblGrid>
                <a:gridCol w="433136"/>
                <a:gridCol w="2005263"/>
                <a:gridCol w="5791200"/>
              </a:tblGrid>
              <a:tr h="848522">
                <a:tc gridSpan="3">
                  <a:txBody>
                    <a:bodyPr/>
                    <a:lstStyle/>
                    <a:p>
                      <a:pPr algn="ctr" rtl="1" fontAlgn="ctr"/>
                      <a:r>
                        <a:rPr lang="fa-IR" sz="2000" b="1" i="0" u="none" strike="noStrike" dirty="0">
                          <a:solidFill>
                            <a:srgbClr val="000000"/>
                          </a:solidFill>
                          <a:effectLst/>
                          <a:latin typeface="B Titr"/>
                          <a:cs typeface="B Titr" panose="00000700000000000000" pitchFamily="2" charset="-78"/>
                        </a:rPr>
                        <a:t>ليست نيازمندي‌هاي قطعات و تجهيزات </a:t>
                      </a:r>
                      <a:r>
                        <a:rPr lang="fa-IR" sz="2000" b="1" i="0" u="none" strike="noStrike" dirty="0" smtClean="0">
                          <a:solidFill>
                            <a:srgbClr val="000000"/>
                          </a:solidFill>
                          <a:effectLst/>
                          <a:latin typeface="B Titr"/>
                          <a:cs typeface="B Titr" panose="00000700000000000000" pitchFamily="2" charset="-78"/>
                        </a:rPr>
                        <a:t>مهندسي</a:t>
                      </a:r>
                      <a:r>
                        <a:rPr lang="fa-IR" sz="2000" b="1" i="0" u="none" strike="noStrike" baseline="0" dirty="0" smtClean="0">
                          <a:solidFill>
                            <a:srgbClr val="000000"/>
                          </a:solidFill>
                          <a:effectLst/>
                          <a:latin typeface="B Titr"/>
                          <a:cs typeface="B Titr" panose="00000700000000000000" pitchFamily="2" charset="-78"/>
                        </a:rPr>
                        <a:t> خطوط لوله</a:t>
                      </a:r>
                      <a:endParaRPr lang="fa-IR" sz="2000" b="1" i="0" u="none" strike="noStrike" dirty="0">
                        <a:solidFill>
                          <a:srgbClr val="000000"/>
                        </a:solidFill>
                        <a:effectLst/>
                        <a:latin typeface="B Titr"/>
                        <a:cs typeface="B Titr" panose="00000700000000000000" pitchFamily="2" charset="-78"/>
                      </a:endParaRPr>
                    </a:p>
                  </a:txBody>
                  <a:tcPr marL="8330" marR="8330" marT="8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r>
              <a:tr h="591992">
                <a:tc>
                  <a:txBody>
                    <a:bodyPr/>
                    <a:lstStyle/>
                    <a:p>
                      <a:pPr algn="ctr" rtl="1" fontAlgn="ctr"/>
                      <a:r>
                        <a:rPr lang="fa-IR" sz="1400" b="1" i="0" u="none" strike="noStrike">
                          <a:solidFill>
                            <a:srgbClr val="000000"/>
                          </a:solidFill>
                          <a:effectLst/>
                          <a:latin typeface="B Titr"/>
                          <a:cs typeface="B Titr" panose="00000700000000000000" pitchFamily="2" charset="-78"/>
                        </a:rPr>
                        <a:t>ردیف</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rtl="1" fontAlgn="ctr"/>
                      <a:r>
                        <a:rPr lang="fa-IR" sz="1400" b="1" i="0" u="none" strike="noStrike" dirty="0" smtClean="0">
                          <a:solidFill>
                            <a:srgbClr val="000000"/>
                          </a:solidFill>
                          <a:effectLst/>
                          <a:latin typeface="B Titr"/>
                          <a:cs typeface="B Titr" panose="00000700000000000000" pitchFamily="2" charset="-78"/>
                        </a:rPr>
                        <a:t>عنوان</a:t>
                      </a:r>
                      <a:endParaRPr lang="fa-IR" sz="1400" b="1" i="0" u="none" strike="noStrike" dirty="0">
                        <a:solidFill>
                          <a:srgbClr val="000000"/>
                        </a:solidFill>
                        <a:effectLst/>
                        <a:latin typeface="B Titr"/>
                        <a:cs typeface="B Titr" panose="00000700000000000000" pitchFamily="2" charset="-78"/>
                      </a:endParaRPr>
                    </a:p>
                  </a:txBody>
                  <a:tcPr marL="8330" marR="8330" marT="8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rtl="1" fontAlgn="ctr"/>
                      <a:r>
                        <a:rPr lang="fa-IR" sz="1400" b="1" i="0" u="none" strike="noStrike" dirty="0">
                          <a:solidFill>
                            <a:srgbClr val="000000"/>
                          </a:solidFill>
                          <a:effectLst/>
                          <a:latin typeface="B Titr"/>
                          <a:cs typeface="B Titr" panose="00000700000000000000" pitchFamily="2" charset="-78"/>
                        </a:rPr>
                        <a:t>شرح کالا</a:t>
                      </a: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493327">
                <a:tc>
                  <a:txBody>
                    <a:bodyPr/>
                    <a:lstStyle/>
                    <a:p>
                      <a:pPr algn="ctr" rtl="1" fontAlgn="ctr"/>
                      <a:r>
                        <a:rPr lang="en-US" sz="2000" b="0" i="0" u="none" strike="noStrike" dirty="0">
                          <a:solidFill>
                            <a:srgbClr val="000000"/>
                          </a:solidFill>
                          <a:effectLst/>
                          <a:latin typeface="B Nazanin"/>
                          <a:cs typeface="B Tir" panose="00000400000000000000" pitchFamily="2" charset="-78"/>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en-US" sz="2800" b="1" i="0" u="none" strike="noStrike" kern="1200" dirty="0">
                          <a:solidFill>
                            <a:srgbClr val="000000"/>
                          </a:solidFill>
                          <a:effectLst/>
                          <a:latin typeface="Times New Roman"/>
                          <a:ea typeface="+mn-ea"/>
                          <a:cs typeface="+mn-cs"/>
                          <a:hlinkClick r:id="rId2" action="ppaction://hlinksldjump"/>
                        </a:rPr>
                        <a:t>Pneumatic Stopper</a:t>
                      </a:r>
                      <a:endParaRPr lang="en-US" sz="2800" b="1" i="0" u="none" strike="noStrike" kern="1200" dirty="0">
                        <a:solidFill>
                          <a:srgbClr val="000000"/>
                        </a:solidFill>
                        <a:effectLst/>
                        <a:latin typeface="Times New Roman"/>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just" rtl="1" fontAlgn="ctr"/>
                      <a:r>
                        <a:rPr lang="fa-IR" sz="2000" b="1" i="0" u="none" strike="noStrike" kern="1200" dirty="0" smtClean="0">
                          <a:solidFill>
                            <a:srgbClr val="7030A0"/>
                          </a:solidFill>
                          <a:effectLst/>
                          <a:latin typeface="B Nazanin"/>
                          <a:ea typeface="+mn-ea"/>
                          <a:cs typeface="B Zar" panose="00000400000000000000" pitchFamily="2" charset="-78"/>
                        </a:rPr>
                        <a:t>مسدود کننده نیوماتیک    </a:t>
                      </a:r>
                    </a:p>
                    <a:p>
                      <a:pPr marL="114300" indent="0" algn="just" rtl="1" fontAlgn="ctr"/>
                      <a:r>
                        <a:rPr lang="fa-IR" sz="2000" b="0" i="0" u="none" strike="noStrike" kern="1200" dirty="0" smtClean="0">
                          <a:solidFill>
                            <a:srgbClr val="000000"/>
                          </a:solidFill>
                          <a:effectLst/>
                          <a:latin typeface="B Nazanin"/>
                          <a:ea typeface="+mn-ea"/>
                          <a:cs typeface="B Zar" panose="00000400000000000000" pitchFamily="2" charset="-78"/>
                        </a:rPr>
                        <a:t>در هنگام تعمیرات خطوط لوله به منظور حفاظت از مواد قابل اشتعال داخل خطوط لوله و به منظور ممانعت از هر گونه جرقه و اشتعال مواد نیاز به مسدود کردن خط لوله می باشد.</a:t>
                      </a:r>
                    </a:p>
                    <a:p>
                      <a:pPr marL="114300" indent="0" algn="just" rtl="1" fontAlgn="ctr"/>
                      <a:r>
                        <a:rPr lang="fa-IR" sz="2000" b="0" i="0" u="none" strike="noStrike" kern="1200" dirty="0" smtClean="0">
                          <a:solidFill>
                            <a:srgbClr val="000000"/>
                          </a:solidFill>
                          <a:effectLst/>
                          <a:latin typeface="B Nazanin"/>
                          <a:ea typeface="+mn-ea"/>
                          <a:cs typeface="B Zar" panose="00000400000000000000" pitchFamily="2" charset="-78"/>
                        </a:rPr>
                        <a:t>در کنار روش های سنتی به کار گیری ابزار مناسب دارای مزایایی همچون افزایش زمان در دسترس بودن خطوط لوله نفت، کاهش هزینه تعمیرات خطوط لوله،  کاهش تهدید آلودگی های زیست محیطی،  افزایش ایمنی در تعمیرات خطوط لوله و  تسهیل انجام تعمیرات خطوط لوله را به همراه دارد.</a:t>
                      </a:r>
                    </a:p>
                    <a:p>
                      <a:pPr marL="114300" indent="0" algn="just" rtl="1" fontAlgn="ctr"/>
                      <a:r>
                        <a:rPr lang="fa-IR" sz="2000" b="0" i="0" u="none" strike="noStrike" kern="1200" dirty="0" smtClean="0">
                          <a:solidFill>
                            <a:srgbClr val="000000"/>
                          </a:solidFill>
                          <a:effectLst/>
                          <a:latin typeface="B Nazanin"/>
                          <a:ea typeface="+mn-ea"/>
                          <a:cs typeface="B Zar" panose="00000400000000000000" pitchFamily="2" charset="-78"/>
                        </a:rPr>
                        <a:t>در این راستا استفاده از قفل یا مسدود کننده نیوماتیک آسان است، سرعت عملیات را کاهش می دهد و به طور کامل آب بندی را انجام می دهد. نمونه هایی تولید شده توسط شرکت هایی اروپایی همچون </a:t>
                      </a:r>
                      <a:r>
                        <a:rPr lang="en-US" sz="1600" b="0" i="0" u="none" strike="noStrike" kern="1200" dirty="0" err="1" smtClean="0">
                          <a:solidFill>
                            <a:srgbClr val="000000"/>
                          </a:solidFill>
                          <a:effectLst/>
                          <a:latin typeface="B Nazanin"/>
                          <a:ea typeface="+mn-ea"/>
                          <a:cs typeface="B Zar" panose="00000400000000000000" pitchFamily="2" charset="-78"/>
                        </a:rPr>
                        <a:t>SoftCAP</a:t>
                      </a:r>
                      <a:r>
                        <a:rPr lang="en-US" sz="1600" b="0" i="0" u="none" strike="noStrike" kern="1200" dirty="0" smtClean="0">
                          <a:solidFill>
                            <a:srgbClr val="000000"/>
                          </a:solidFill>
                          <a:effectLst/>
                          <a:latin typeface="B Nazanin"/>
                          <a:ea typeface="+mn-ea"/>
                          <a:cs typeface="B Zar" panose="00000400000000000000" pitchFamily="2" charset="-78"/>
                        </a:rPr>
                        <a:t> </a:t>
                      </a:r>
                      <a:r>
                        <a:rPr lang="fa-IR" sz="1600" b="0" i="0" u="none" strike="noStrike" kern="1200" dirty="0" smtClean="0">
                          <a:solidFill>
                            <a:srgbClr val="000000"/>
                          </a:solidFill>
                          <a:effectLst/>
                          <a:latin typeface="B Nazanin"/>
                          <a:ea typeface="+mn-ea"/>
                          <a:cs typeface="B Zar" panose="00000400000000000000" pitchFamily="2" charset="-78"/>
                        </a:rPr>
                        <a:t> </a:t>
                      </a:r>
                      <a:r>
                        <a:rPr lang="fa-IR" sz="2000" b="0" i="0" u="none" strike="noStrike" kern="1200" dirty="0" smtClean="0">
                          <a:solidFill>
                            <a:srgbClr val="000000"/>
                          </a:solidFill>
                          <a:effectLst/>
                          <a:latin typeface="B Nazanin"/>
                          <a:ea typeface="+mn-ea"/>
                          <a:cs typeface="B Zar" panose="00000400000000000000" pitchFamily="2" charset="-78"/>
                        </a:rPr>
                        <a:t>در دسترس است و در صورت تولید داخل هزینه تعمیرات کاهش خواهد یافت.</a:t>
                      </a:r>
                      <a:endParaRPr lang="fa-IR" sz="2000" b="0" i="0" u="none" strike="noStrike" kern="1200" dirty="0">
                        <a:solidFill>
                          <a:srgbClr val="000000"/>
                        </a:solidFill>
                        <a:effectLst/>
                        <a:latin typeface="B Nazanin"/>
                        <a:ea typeface="+mn-ea"/>
                        <a:cs typeface="B Zar" panose="000004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1803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C475F9-0A06-4BBB-937F-14BB05724D19}" type="slidenum">
              <a:rPr lang="en-US" smtClean="0"/>
              <a:t>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584239073"/>
              </p:ext>
            </p:extLst>
          </p:nvPr>
        </p:nvGraphicFramePr>
        <p:xfrm>
          <a:off x="457200" y="609600"/>
          <a:ext cx="8191500" cy="5387130"/>
        </p:xfrm>
        <a:graphic>
          <a:graphicData uri="http://schemas.openxmlformats.org/drawingml/2006/table">
            <a:tbl>
              <a:tblPr rtl="1"/>
              <a:tblGrid>
                <a:gridCol w="838200"/>
                <a:gridCol w="7353300"/>
              </a:tblGrid>
              <a:tr h="84852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i="0" u="none" strike="noStrike" dirty="0" smtClean="0">
                          <a:solidFill>
                            <a:srgbClr val="000000"/>
                          </a:solidFill>
                          <a:effectLst/>
                          <a:latin typeface="B Titr"/>
                          <a:cs typeface="B Titr" panose="00000700000000000000" pitchFamily="2" charset="-78"/>
                        </a:rPr>
                        <a:t>ليست نيازمندي‌هاي قطعات و تجهيزات مخابرات</a:t>
                      </a:r>
                    </a:p>
                  </a:txBody>
                  <a:tcPr marL="8330" marR="8330" marT="8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FEFC"/>
                    </a:solidFill>
                  </a:tcPr>
                </a:tc>
                <a:tc hMerge="1">
                  <a:txBody>
                    <a:bodyPr/>
                    <a:lstStyle/>
                    <a:p>
                      <a:endParaRPr lang="en-US" dirty="0"/>
                    </a:p>
                  </a:txBody>
                  <a:tcPr marL="8330" marR="8330" marT="8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591992">
                <a:tc>
                  <a:txBody>
                    <a:bodyPr/>
                    <a:lstStyle/>
                    <a:p>
                      <a:pPr algn="ctr" rtl="1" fontAlgn="ctr"/>
                      <a:r>
                        <a:rPr lang="fa-IR" sz="1400" b="1" i="0" u="none" strike="noStrike" dirty="0">
                          <a:solidFill>
                            <a:srgbClr val="000000"/>
                          </a:solidFill>
                          <a:effectLst/>
                          <a:latin typeface="B Titr"/>
                          <a:cs typeface="B Titr" panose="00000700000000000000" pitchFamily="2" charset="-78"/>
                        </a:rPr>
                        <a:t>ردیف</a:t>
                      </a:r>
                    </a:p>
                  </a:txBody>
                  <a:tcPr marL="8330" marR="8330" marT="8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1" fontAlgn="ctr"/>
                      <a:r>
                        <a:rPr lang="fa-IR" sz="1400" b="1" i="0" u="none" strike="noStrike" dirty="0" smtClean="0">
                          <a:solidFill>
                            <a:srgbClr val="000000"/>
                          </a:solidFill>
                          <a:effectLst/>
                          <a:latin typeface="B Titr"/>
                          <a:cs typeface="B Titr" panose="00000700000000000000" pitchFamily="2" charset="-78"/>
                        </a:rPr>
                        <a:t>شرح کالا</a:t>
                      </a:r>
                      <a:endParaRPr lang="fa-IR" sz="1400" b="1" i="0" u="none" strike="noStrike" dirty="0">
                        <a:solidFill>
                          <a:srgbClr val="000000"/>
                        </a:solidFill>
                        <a:effectLst/>
                        <a:latin typeface="B Titr"/>
                        <a:cs typeface="B Titr" panose="00000700000000000000" pitchFamily="2" charset="-78"/>
                      </a:endParaRPr>
                    </a:p>
                  </a:txBody>
                  <a:tcPr marL="8330" marR="8330" marT="833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FEFC"/>
                    </a:solidFill>
                  </a:tcPr>
                </a:tc>
              </a:tr>
              <a:tr h="493327">
                <a:tc>
                  <a:txBody>
                    <a:bodyPr/>
                    <a:lstStyle/>
                    <a:p>
                      <a:pPr algn="ctr" rtl="1" fontAlgn="ctr"/>
                      <a:r>
                        <a:rPr lang="fa-IR" sz="1600" b="1" i="0" u="none" strike="noStrike" kern="1200" dirty="0" smtClean="0">
                          <a:solidFill>
                            <a:srgbClr val="000000"/>
                          </a:solidFill>
                          <a:effectLst/>
                          <a:latin typeface="B Nazanin"/>
                          <a:ea typeface="+mn-ea"/>
                          <a:cs typeface="B Titr" panose="00000700000000000000" pitchFamily="2" charset="-78"/>
                        </a:rPr>
                        <a:t>1</a:t>
                      </a:r>
                      <a:endParaRPr lang="en-US" sz="1600" b="1" i="0" u="none" strike="noStrike" kern="1200" dirty="0">
                        <a:solidFill>
                          <a:srgbClr val="000000"/>
                        </a:solidFill>
                        <a:effectLst/>
                        <a:latin typeface="B Nazanin"/>
                        <a:ea typeface="+mn-ea"/>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2" action="ppaction://hlinksldjump"/>
                        </a:rPr>
                        <a:t>  برد </a:t>
                      </a:r>
                      <a:r>
                        <a:rPr kumimoji="0" lang="nb-NO"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2" action="ppaction://hlinksldjump"/>
                        </a:rPr>
                        <a:t>DSDC33 </a:t>
                      </a: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2" action="ppaction://hlinksldjump"/>
                        </a:rPr>
                        <a:t>  -  برد کنترل برای شارژر ۳۴ امپری</a:t>
                      </a:r>
                      <a:endParaRPr kumimoji="0" lang="nb-NO"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fa-IR" sz="1600" b="1" i="0" u="none" strike="noStrike" kern="1200" dirty="0" smtClean="0">
                          <a:solidFill>
                            <a:srgbClr val="000000"/>
                          </a:solidFill>
                          <a:effectLst/>
                          <a:latin typeface="B Nazanin"/>
                          <a:ea typeface="+mn-ea"/>
                          <a:cs typeface="B Titr" panose="00000700000000000000" pitchFamily="2" charset="-78"/>
                        </a:rPr>
                        <a:t>2</a:t>
                      </a:r>
                      <a:endParaRPr lang="en-US" sz="1600" b="1" i="0" u="none" strike="noStrike" kern="1200" dirty="0">
                        <a:solidFill>
                          <a:srgbClr val="000000"/>
                        </a:solidFill>
                        <a:effectLst/>
                        <a:latin typeface="B Nazanin"/>
                        <a:ea typeface="+mn-ea"/>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3" action="ppaction://hlinksldjump"/>
                        </a:rPr>
                        <a:t>  برد </a:t>
                      </a:r>
                      <a:r>
                        <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3" action="ppaction://hlinksldjump"/>
                        </a:rPr>
                        <a:t>MCSU CO89 </a:t>
                      </a: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3" action="ppaction://hlinksldjump"/>
                        </a:rPr>
                        <a:t> برای شارژر ۳۴ امپری </a:t>
                      </a:r>
                      <a:r>
                        <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3" action="ppaction://hlinksldjump"/>
                        </a:rPr>
                        <a:t>PSP</a:t>
                      </a:r>
                      <a:endPar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fa-IR" sz="1600" b="1" i="0" u="none" strike="noStrike" kern="1200" dirty="0" smtClean="0">
                          <a:solidFill>
                            <a:srgbClr val="000000"/>
                          </a:solidFill>
                          <a:effectLst/>
                          <a:latin typeface="B Nazanin"/>
                          <a:ea typeface="+mn-ea"/>
                          <a:cs typeface="B Titr" panose="00000700000000000000" pitchFamily="2" charset="-78"/>
                        </a:rPr>
                        <a:t>3</a:t>
                      </a:r>
                      <a:endParaRPr lang="en-US" sz="1600" b="1" i="0" u="none" strike="noStrike" kern="1200" dirty="0">
                        <a:solidFill>
                          <a:srgbClr val="000000"/>
                        </a:solidFill>
                        <a:effectLst/>
                        <a:latin typeface="B Nazanin"/>
                        <a:ea typeface="+mn-ea"/>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4" action="ppaction://hlinksldjump"/>
                        </a:rPr>
                        <a:t>  برد اگزیلاری پاور برای شارژر ۳۴ امپری</a:t>
                      </a:r>
                      <a:endPar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fa-IR" sz="1600" b="1" i="0" u="none" strike="noStrike" kern="1200" dirty="0" smtClean="0">
                          <a:solidFill>
                            <a:srgbClr val="000000"/>
                          </a:solidFill>
                          <a:effectLst/>
                          <a:latin typeface="B Nazanin"/>
                          <a:ea typeface="+mn-ea"/>
                          <a:cs typeface="B Titr" panose="00000700000000000000" pitchFamily="2" charset="-78"/>
                        </a:rPr>
                        <a:t>4</a:t>
                      </a:r>
                      <a:endParaRPr lang="en-US" sz="1600" b="1" i="0" u="none" strike="noStrike" kern="1200" dirty="0">
                        <a:solidFill>
                          <a:srgbClr val="000000"/>
                        </a:solidFill>
                        <a:effectLst/>
                        <a:latin typeface="B Nazanin"/>
                        <a:ea typeface="+mn-ea"/>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5" action="ppaction://hlinksldjump"/>
                        </a:rPr>
                        <a:t>  برد کنترل</a:t>
                      </a:r>
                      <a:r>
                        <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5" action="ppaction://hlinksldjump"/>
                        </a:rPr>
                        <a:t>CLC33</a:t>
                      </a: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5" action="ppaction://hlinksldjump"/>
                        </a:rPr>
                        <a:t> </a:t>
                      </a:r>
                      <a:r>
                        <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5" action="ppaction://hlinksldjump"/>
                        </a:rPr>
                        <a:t> </a:t>
                      </a: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5" action="ppaction://hlinksldjump"/>
                        </a:rPr>
                        <a:t>برای شارژر ۳۴ امپری</a:t>
                      </a:r>
                      <a:endPar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fa-IR" sz="1600" b="1" i="0" u="none" strike="noStrike" kern="1200" dirty="0" smtClean="0">
                          <a:solidFill>
                            <a:srgbClr val="000000"/>
                          </a:solidFill>
                          <a:effectLst/>
                          <a:latin typeface="B Nazanin"/>
                          <a:ea typeface="+mn-ea"/>
                          <a:cs typeface="B Titr" panose="00000700000000000000" pitchFamily="2" charset="-78"/>
                        </a:rPr>
                        <a:t>5</a:t>
                      </a:r>
                      <a:endParaRPr lang="en-US" sz="1600" b="1" i="0" u="none" strike="noStrike" kern="1200" dirty="0">
                        <a:solidFill>
                          <a:srgbClr val="000000"/>
                        </a:solidFill>
                        <a:effectLst/>
                        <a:latin typeface="B Nazanin"/>
                        <a:ea typeface="+mn-ea"/>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6" action="ppaction://hlinksldjump"/>
                        </a:rPr>
                        <a:t> برد میکرو برای شارژر ۱۰۰ امپری </a:t>
                      </a:r>
                      <a:r>
                        <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6" action="ppaction://hlinksldjump"/>
                        </a:rPr>
                        <a:t>PSP</a:t>
                      </a:r>
                      <a:endPar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fa-IR" sz="1600" b="1" i="0" u="none" strike="noStrike" kern="1200" dirty="0" smtClean="0">
                          <a:solidFill>
                            <a:srgbClr val="000000"/>
                          </a:solidFill>
                          <a:effectLst/>
                          <a:latin typeface="B Nazanin"/>
                          <a:ea typeface="+mn-ea"/>
                          <a:cs typeface="B Titr" panose="00000700000000000000" pitchFamily="2" charset="-78"/>
                        </a:rPr>
                        <a:t>6</a:t>
                      </a:r>
                      <a:endParaRPr lang="en-US" sz="1600" b="1" i="0" u="none" strike="noStrike" kern="1200" dirty="0">
                        <a:solidFill>
                          <a:srgbClr val="000000"/>
                        </a:solidFill>
                        <a:effectLst/>
                        <a:latin typeface="B Nazanin"/>
                        <a:ea typeface="+mn-ea"/>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7" action="ppaction://hlinksldjump"/>
                        </a:rPr>
                        <a:t> کارت اترنت ماکس 7035 زیمنس</a:t>
                      </a:r>
                      <a:endPar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fa-IR" sz="1600" b="1" i="0" u="none" strike="noStrike" kern="1200" dirty="0" smtClean="0">
                          <a:solidFill>
                            <a:srgbClr val="000000"/>
                          </a:solidFill>
                          <a:effectLst/>
                          <a:latin typeface="B Nazanin"/>
                          <a:ea typeface="+mn-ea"/>
                          <a:cs typeface="B Titr" panose="00000700000000000000" pitchFamily="2" charset="-78"/>
                        </a:rPr>
                        <a:t>7</a:t>
                      </a:r>
                      <a:endParaRPr lang="en-US" sz="1600" b="1" i="0" u="none" strike="noStrike" kern="1200" dirty="0">
                        <a:solidFill>
                          <a:srgbClr val="000000"/>
                        </a:solidFill>
                        <a:effectLst/>
                        <a:latin typeface="B Nazanin"/>
                        <a:ea typeface="+mn-ea"/>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8" action="ppaction://hlinksldjump"/>
                        </a:rPr>
                        <a:t> کارت اینترفیس اترنت </a:t>
                      </a:r>
                      <a:r>
                        <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8" action="ppaction://hlinksldjump"/>
                        </a:rPr>
                        <a:t>GFI1 </a:t>
                      </a: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8" action="ppaction://hlinksldjump"/>
                        </a:rPr>
                        <a:t> برای ماکس فایبرهوم</a:t>
                      </a:r>
                      <a:endPar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27">
                <a:tc>
                  <a:txBody>
                    <a:bodyPr/>
                    <a:lstStyle/>
                    <a:p>
                      <a:pPr algn="ctr" rtl="1" fontAlgn="ctr"/>
                      <a:r>
                        <a:rPr lang="fa-IR" sz="1600" b="1" i="0" u="none" strike="noStrike" kern="1200" dirty="0" smtClean="0">
                          <a:solidFill>
                            <a:srgbClr val="000000"/>
                          </a:solidFill>
                          <a:effectLst/>
                          <a:latin typeface="B Nazanin"/>
                          <a:ea typeface="+mn-ea"/>
                          <a:cs typeface="B Titr" panose="00000700000000000000" pitchFamily="2" charset="-78"/>
                        </a:rPr>
                        <a:t>8</a:t>
                      </a:r>
                      <a:endParaRPr lang="en-US" sz="1600" b="1" i="0" u="none" strike="noStrike" kern="1200" dirty="0">
                        <a:solidFill>
                          <a:srgbClr val="000000"/>
                        </a:solidFill>
                        <a:effectLst/>
                        <a:latin typeface="B Nazanin"/>
                        <a:ea typeface="+mn-ea"/>
                        <a:cs typeface="B Titr" panose="00000700000000000000" pitchFamily="2" charset="-7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1" eaLnBrk="1" fontAlgn="ctr" latinLnBrk="0" hangingPunct="1">
                        <a:lnSpc>
                          <a:spcPct val="100000"/>
                        </a:lnSpc>
                        <a:spcBef>
                          <a:spcPts val="0"/>
                        </a:spcBef>
                        <a:spcAft>
                          <a:spcPts val="0"/>
                        </a:spcAft>
                        <a:buClrTx/>
                        <a:buSzTx/>
                        <a:buFontTx/>
                        <a:buNone/>
                        <a:tabLst/>
                        <a:defRPr/>
                      </a:pPr>
                      <a:r>
                        <a:rPr kumimoji="0" lang="fa-IR"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hlinkClick r:id="rId9" action="ppaction://hlinksldjump"/>
                        </a:rPr>
                        <a:t> کارت سوپروایزری ماکس ۷۰۳۵ زیمنس</a:t>
                      </a:r>
                      <a:endParaRPr kumimoji="0" lang="en-US" sz="1400" b="0" i="0" u="none" strike="noStrike" kern="1200" cap="none" spc="0" normalizeH="0" baseline="0" dirty="0" smtClean="0">
                        <a:ln>
                          <a:noFill/>
                        </a:ln>
                        <a:solidFill>
                          <a:prstClr val="black"/>
                        </a:solidFill>
                        <a:effectLst/>
                        <a:uLnTx/>
                        <a:uFillTx/>
                        <a:latin typeface="+mn-lt"/>
                        <a:ea typeface="+mn-ea"/>
                        <a:cs typeface="B Titr" panose="000007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6045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2222</Words>
  <Application>Microsoft Office PowerPoint</Application>
  <PresentationFormat>On-screen Show (4:3)</PresentationFormat>
  <Paragraphs>517</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نیازمندی­های قطعات و تجهيزات  شرکت خطوط لوله و مخابرات نفت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مسعودی پروانه</dc:creator>
  <cp:lastModifiedBy>moradi-y</cp:lastModifiedBy>
  <cp:revision>120</cp:revision>
  <dcterms:created xsi:type="dcterms:W3CDTF">2025-04-14T10:41:00Z</dcterms:created>
  <dcterms:modified xsi:type="dcterms:W3CDTF">2025-05-07T07:05:39Z</dcterms:modified>
</cp:coreProperties>
</file>