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339"/>
    <a:srgbClr val="025E5B"/>
    <a:srgbClr val="D1AB21"/>
    <a:srgbClr val="21D4FD"/>
    <a:srgbClr val="E1BF41"/>
    <a:srgbClr val="B0D3FE"/>
    <a:srgbClr val="BEFEFC"/>
    <a:srgbClr val="98EBFE"/>
    <a:srgbClr val="E6CA64"/>
    <a:srgbClr val="011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9" autoAdjust="0"/>
    <p:restoredTop sz="94660"/>
  </p:normalViewPr>
  <p:slideViewPr>
    <p:cSldViewPr>
      <p:cViewPr>
        <p:scale>
          <a:sx n="100" d="100"/>
          <a:sy n="100" d="100"/>
        </p:scale>
        <p:origin x="-828" y="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1F833-D071-4123-8B6C-80422EA9ABF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6B1B1-3577-4399-9E53-BF84147C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4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6B1B1-3577-4399-9E53-BF84147C93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6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5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9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4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7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00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5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6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4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4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0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67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CF35E-8BAF-4052-8821-260BE6FFDDB9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475F9-0A06-4BBB-937F-14BB05724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301646"/>
              </p:ext>
            </p:extLst>
          </p:nvPr>
        </p:nvGraphicFramePr>
        <p:xfrm>
          <a:off x="990600" y="2362200"/>
          <a:ext cx="7239000" cy="304800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038600"/>
                <a:gridCol w="3200400"/>
              </a:tblGrid>
              <a:tr h="11557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 smtClean="0">
                          <a:effectLst/>
                          <a:cs typeface="B Titr" panose="00000700000000000000" pitchFamily="2" charset="-78"/>
                        </a:rPr>
                        <a:t>عنوان </a:t>
                      </a:r>
                      <a:r>
                        <a:rPr lang="fa-IR" sz="1800" u="none" strike="noStrike" dirty="0">
                          <a:effectLst/>
                          <a:cs typeface="B Titr" panose="00000700000000000000" pitchFamily="2" charset="-78"/>
                        </a:rPr>
                        <a:t>مگا </a:t>
                      </a:r>
                      <a:r>
                        <a:rPr lang="fa-IR" sz="1800" u="none" strike="noStrike" dirty="0" smtClean="0">
                          <a:effectLst/>
                          <a:cs typeface="B Titr" panose="00000700000000000000" pitchFamily="2" charset="-78"/>
                        </a:rPr>
                        <a:t>پروژه‌</a:t>
                      </a:r>
                      <a:endParaRPr lang="fa-IR" sz="1800" b="0" i="0" u="none" strike="noStrike" dirty="0">
                        <a:solidFill>
                          <a:srgbClr val="000000"/>
                        </a:solidFill>
                        <a:effectLst/>
                        <a:latin typeface="B Titr"/>
                        <a:cs typeface="B Titr" panose="00000700000000000000" pitchFamily="2" charset="-78"/>
                      </a:endParaRPr>
                    </a:p>
                  </a:txBody>
                  <a:tcPr marL="8398" marR="8398" marT="8398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Titr" panose="00000700000000000000" pitchFamily="2" charset="-78"/>
                        </a:rPr>
                        <a:t>عنوان اصلی زیرپروژه‌ها </a:t>
                      </a:r>
                      <a:endParaRPr kumimoji="0" lang="fa-I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Titr"/>
                        <a:cs typeface="B Titr" panose="00000700000000000000" pitchFamily="2" charset="-78"/>
                      </a:endParaRPr>
                    </a:p>
                  </a:txBody>
                  <a:tcPr marL="8398" marR="8398" marT="839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</a:tr>
              <a:tr h="1892265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20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تحول دیجیتال </a:t>
                      </a:r>
                      <a:r>
                        <a:rPr lang="fa-IR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در </a:t>
                      </a:r>
                      <a:r>
                        <a:rPr lang="fa-IR" sz="20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حوزه </a:t>
                      </a:r>
                      <a:endParaRPr lang="en-US" sz="2000" b="1" kern="12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B Titr"/>
                      </a:endParaRPr>
                    </a:p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تولید</a:t>
                      </a:r>
                      <a:r>
                        <a:rPr lang="fa-IR" sz="20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، </a:t>
                      </a:r>
                      <a:r>
                        <a:rPr lang="fa-IR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انتقال، </a:t>
                      </a:r>
                      <a:r>
                        <a:rPr lang="fa-IR" sz="20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توزیع و مصرف </a:t>
                      </a:r>
                      <a:endParaRPr lang="fa-IR" sz="2000" b="1" kern="12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B Titr"/>
                      </a:endParaRPr>
                    </a:p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(</a:t>
                      </a:r>
                      <a:r>
                        <a:rPr lang="fa-IR" sz="20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زنجیره تأمین)</a:t>
                      </a:r>
                    </a:p>
                  </a:txBody>
                  <a:tcPr marL="8398" marR="8398" marT="8398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fa-IR" sz="2000" b="1" u="none" strike="noStrike" dirty="0">
                          <a:solidFill>
                            <a:srgbClr val="D1AB21"/>
                          </a:solidFill>
                          <a:effectLst/>
                          <a:cs typeface="B Nazanin" panose="00000400000000000000" pitchFamily="2" charset="-78"/>
                        </a:rPr>
                        <a:t>روش‌های نوین </a:t>
                      </a:r>
                      <a:r>
                        <a:rPr lang="fa-IR" sz="2000" b="1" u="none" strike="noStrike" dirty="0" smtClean="0">
                          <a:solidFill>
                            <a:srgbClr val="D1AB21"/>
                          </a:solidFill>
                          <a:effectLst/>
                          <a:cs typeface="B Nazanin" panose="00000400000000000000" pitchFamily="2" charset="-78"/>
                        </a:rPr>
                        <a:t>داده</a:t>
                      </a:r>
                      <a:r>
                        <a:rPr lang="fa-IR" sz="2000" b="1" u="none" strike="noStrike" baseline="0" dirty="0" smtClean="0">
                          <a:solidFill>
                            <a:srgbClr val="D1AB21"/>
                          </a:solidFill>
                          <a:effectLst/>
                          <a:cs typeface="B Nazanin" panose="00000400000000000000" pitchFamily="2" charset="-78"/>
                        </a:rPr>
                        <a:t>‌</a:t>
                      </a:r>
                      <a:r>
                        <a:rPr lang="fa-IR" sz="2000" b="1" u="none" strike="noStrike" dirty="0" smtClean="0">
                          <a:solidFill>
                            <a:srgbClr val="D1AB21"/>
                          </a:solidFill>
                          <a:effectLst/>
                          <a:cs typeface="B Nazanin" panose="00000400000000000000" pitchFamily="2" charset="-78"/>
                        </a:rPr>
                        <a:t>محور </a:t>
                      </a:r>
                      <a:endParaRPr lang="en-US" sz="2000" b="1" u="none" strike="noStrike" dirty="0" smtClean="0">
                        <a:solidFill>
                          <a:srgbClr val="D1AB2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fa-IR" sz="2000" b="1" u="none" strike="noStrike" dirty="0" smtClean="0">
                          <a:solidFill>
                            <a:srgbClr val="D1AB21"/>
                          </a:solidFill>
                          <a:effectLst/>
                          <a:cs typeface="B Nazanin" panose="00000400000000000000" pitchFamily="2" charset="-78"/>
                        </a:rPr>
                        <a:t>جهت </a:t>
                      </a:r>
                      <a:r>
                        <a:rPr lang="fa-IR" sz="2000" b="1" u="none" strike="noStrike" dirty="0">
                          <a:solidFill>
                            <a:srgbClr val="D1AB21"/>
                          </a:solidFill>
                          <a:effectLst/>
                          <a:cs typeface="B Nazanin" panose="00000400000000000000" pitchFamily="2" charset="-78"/>
                        </a:rPr>
                        <a:t>نشت‌یابی و شناسایی </a:t>
                      </a:r>
                      <a:endParaRPr lang="en-US" sz="2000" b="1" u="none" strike="noStrike" dirty="0" smtClean="0">
                        <a:solidFill>
                          <a:srgbClr val="D1AB2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fa-IR" sz="2000" b="1" u="none" strike="noStrike" dirty="0" smtClean="0">
                          <a:solidFill>
                            <a:srgbClr val="D1AB21"/>
                          </a:solidFill>
                          <a:effectLst/>
                          <a:cs typeface="B Nazanin" panose="00000400000000000000" pitchFamily="2" charset="-78"/>
                        </a:rPr>
                        <a:t>انشعابات </a:t>
                      </a:r>
                      <a:r>
                        <a:rPr lang="fa-IR" sz="2000" b="1" u="none" strike="noStrike" dirty="0">
                          <a:solidFill>
                            <a:srgbClr val="D1AB21"/>
                          </a:solidFill>
                          <a:effectLst/>
                          <a:cs typeface="B Nazanin" panose="00000400000000000000" pitchFamily="2" charset="-78"/>
                        </a:rPr>
                        <a:t>غیرمجاز خطوط لوله</a:t>
                      </a:r>
                      <a:endParaRPr lang="fa-IR" sz="2000" b="1" i="0" u="none" strike="noStrike" dirty="0">
                        <a:solidFill>
                          <a:srgbClr val="D1AB21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8398" marR="8398" marT="839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2000" y="1097844"/>
            <a:ext cx="76962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tabLst>
                <a:tab pos="2971800" algn="ctr"/>
                <a:tab pos="5943600" algn="r"/>
              </a:tabLst>
            </a:pPr>
            <a:r>
              <a:rPr lang="fa-IR" sz="2800" dirty="0" smtClean="0">
                <a:solidFill>
                  <a:schemeClr val="tx2"/>
                </a:solidFill>
                <a:ea typeface="Calibri"/>
                <a:cs typeface="B Titr" panose="00000700000000000000" pitchFamily="2" charset="-78"/>
              </a:rPr>
              <a:t>نیازمندی­های بخش</a:t>
            </a:r>
            <a:r>
              <a:rPr lang="en-US" sz="2800" dirty="0" smtClean="0">
                <a:solidFill>
                  <a:schemeClr val="tx2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sz="2800" dirty="0" smtClean="0">
                <a:solidFill>
                  <a:schemeClr val="tx2"/>
                </a:solidFill>
                <a:cs typeface="B Titr" panose="00000700000000000000" pitchFamily="2" charset="-78"/>
              </a:rPr>
              <a:t>پژوهش </a:t>
            </a:r>
            <a:r>
              <a:rPr lang="fa-IR" sz="2800" dirty="0">
                <a:solidFill>
                  <a:schemeClr val="tx2"/>
                </a:solidFill>
                <a:cs typeface="B Titr" panose="00000700000000000000" pitchFamily="2" charset="-78"/>
              </a:rPr>
              <a:t>و </a:t>
            </a:r>
            <a:r>
              <a:rPr lang="fa-IR" sz="2800" dirty="0" smtClean="0">
                <a:solidFill>
                  <a:schemeClr val="tx2"/>
                </a:solidFill>
                <a:cs typeface="B Titr" panose="00000700000000000000" pitchFamily="2" charset="-78"/>
              </a:rPr>
              <a:t>فناوری</a:t>
            </a:r>
            <a:endParaRPr lang="fa-IR" sz="2800" dirty="0">
              <a:solidFill>
                <a:schemeClr val="tx2"/>
              </a:solidFill>
              <a:latin typeface="B Titr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tabLst>
                <a:tab pos="2971800" algn="ctr"/>
                <a:tab pos="5943600" algn="r"/>
              </a:tabLst>
            </a:pPr>
            <a:r>
              <a:rPr lang="fa-IR" sz="2000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sz="2000" dirty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شرکت خطوط لوله و مخابرات نفت </a:t>
            </a:r>
            <a:r>
              <a:rPr lang="fa-IR" sz="2000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ایران</a:t>
            </a:r>
            <a:endParaRPr lang="en-US" sz="1400" dirty="0">
              <a:solidFill>
                <a:srgbClr val="21D4FD"/>
              </a:solidFill>
              <a:ea typeface="Calibri"/>
              <a:cs typeface="B Titr" panose="00000700000000000000" pitchFamily="2" charset="-78"/>
            </a:endParaRPr>
          </a:p>
        </p:txBody>
      </p:sp>
      <p:pic>
        <p:nvPicPr>
          <p:cNvPr id="6" name="Picture 2" descr="E:\آرم روابط عمومي\روابط عمومي 1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261"/>
          <a:stretch/>
        </p:blipFill>
        <p:spPr bwMode="auto">
          <a:xfrm>
            <a:off x="197008" y="152400"/>
            <a:ext cx="1129983" cy="885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354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301355"/>
              </p:ext>
            </p:extLst>
          </p:nvPr>
        </p:nvGraphicFramePr>
        <p:xfrm>
          <a:off x="533400" y="2339188"/>
          <a:ext cx="8077200" cy="307101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028950"/>
                <a:gridCol w="5048250"/>
              </a:tblGrid>
              <a:tr h="11557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 smtClean="0">
                          <a:effectLst/>
                          <a:cs typeface="B Titr" panose="00000700000000000000" pitchFamily="2" charset="-78"/>
                        </a:rPr>
                        <a:t>عنوان </a:t>
                      </a:r>
                      <a:r>
                        <a:rPr lang="fa-IR" sz="1800" u="none" strike="noStrike" dirty="0">
                          <a:effectLst/>
                          <a:cs typeface="B Titr" panose="00000700000000000000" pitchFamily="2" charset="-78"/>
                        </a:rPr>
                        <a:t>مگا </a:t>
                      </a:r>
                      <a:r>
                        <a:rPr lang="fa-IR" sz="1800" u="none" strike="noStrike" dirty="0" smtClean="0">
                          <a:effectLst/>
                          <a:cs typeface="B Titr" panose="00000700000000000000" pitchFamily="2" charset="-78"/>
                        </a:rPr>
                        <a:t>پروژه‌</a:t>
                      </a:r>
                      <a:endParaRPr lang="fa-IR" sz="1800" b="0" i="0" u="none" strike="noStrike" dirty="0">
                        <a:solidFill>
                          <a:srgbClr val="000000"/>
                        </a:solidFill>
                        <a:effectLst/>
                        <a:latin typeface="B Titr"/>
                        <a:cs typeface="B Titr" panose="00000700000000000000" pitchFamily="2" charset="-78"/>
                      </a:endParaRPr>
                    </a:p>
                  </a:txBody>
                  <a:tcPr marL="8398" marR="8398" marT="8398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Titr" panose="00000700000000000000" pitchFamily="2" charset="-78"/>
                        </a:rPr>
                        <a:t>عنوان اصلی زیرپروژه‌ها </a:t>
                      </a:r>
                      <a:endParaRPr kumimoji="0" lang="fa-I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Titr"/>
                        <a:cs typeface="B Titr" panose="00000700000000000000" pitchFamily="2" charset="-78"/>
                      </a:endParaRPr>
                    </a:p>
                  </a:txBody>
                  <a:tcPr marL="8398" marR="8398" marT="839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</a:tr>
              <a:tr h="473066">
                <a:tc rowSpan="4"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مدیریت دارایی‌های فیزیکی،</a:t>
                      </a:r>
                      <a:endParaRPr lang="en-US" sz="2000" b="1" kern="12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B Titr"/>
                      </a:endParaRPr>
                    </a:p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 تعمیرات پیشگیرانه </a:t>
                      </a:r>
                    </a:p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و مقاوم‌سازی</a:t>
                      </a:r>
                    </a:p>
                  </a:txBody>
                  <a:tcPr marL="8398" marR="8398" marT="8398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kern="1200" dirty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پایش وضعیت، کنترل، نگهداری و تعمیرات هوشمند </a:t>
                      </a:r>
                    </a:p>
                  </a:txBody>
                  <a:tcPr marL="8398" marR="8398" marT="8398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30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kern="1200" dirty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بررسی، پیش‌بینی، پایش، ارزیابی ریسک و مقاوم‌سازی در مقابل مخاطرات زمین </a:t>
                      </a:r>
                      <a:r>
                        <a:rPr lang="fa-IR" sz="1600" b="1" u="none" strike="noStrike" kern="1200" dirty="0" smtClean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fa-IR" sz="1600" b="1" u="none" strike="noStrike" kern="1200" dirty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فرونشست، فروریزش، زمین لغزش، زمین لرزه و سیلاب و ...)</a:t>
                      </a:r>
                    </a:p>
                  </a:txBody>
                  <a:tcPr marL="8398" marR="8398" marT="8398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30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kern="1200" dirty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هوشمندسازی بازرسی مبتنی بر ریسک (</a:t>
                      </a:r>
                      <a:r>
                        <a:rPr lang="en-US" sz="1600" b="1" u="none" strike="noStrike" kern="1200" dirty="0" smtClean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RBI</a:t>
                      </a:r>
                      <a:r>
                        <a:rPr lang="fa-IR" sz="1600" b="1" u="none" strike="noStrike" kern="1200" dirty="0" smtClean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)</a:t>
                      </a:r>
                      <a:endParaRPr lang="en-US" sz="1600" b="1" u="none" strike="noStrike" kern="1200" dirty="0">
                        <a:solidFill>
                          <a:srgbClr val="D1AB2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398" marR="8398" marT="8398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3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kern="1200" dirty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پیگرانی هوشمند خطوط انتقال</a:t>
                      </a:r>
                    </a:p>
                  </a:txBody>
                  <a:tcPr marL="8398" marR="8398" marT="8398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2000" y="1074832"/>
            <a:ext cx="76962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tabLst>
                <a:tab pos="2971800" algn="ctr"/>
                <a:tab pos="5943600" algn="r"/>
              </a:tabLst>
            </a:pPr>
            <a:r>
              <a:rPr lang="fa-IR" sz="2800" dirty="0" smtClean="0">
                <a:solidFill>
                  <a:schemeClr val="tx2"/>
                </a:solidFill>
                <a:ea typeface="Calibri"/>
                <a:cs typeface="B Titr" panose="00000700000000000000" pitchFamily="2" charset="-78"/>
              </a:rPr>
              <a:t>نیازمندی­های بخش</a:t>
            </a:r>
            <a:r>
              <a:rPr lang="en-US" sz="2800" dirty="0" smtClean="0">
                <a:solidFill>
                  <a:schemeClr val="tx2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sz="2800" dirty="0" smtClean="0">
                <a:solidFill>
                  <a:schemeClr val="tx2"/>
                </a:solidFill>
                <a:cs typeface="B Titr" panose="00000700000000000000" pitchFamily="2" charset="-78"/>
              </a:rPr>
              <a:t>پژوهش </a:t>
            </a:r>
            <a:r>
              <a:rPr lang="fa-IR" sz="2800" dirty="0">
                <a:solidFill>
                  <a:schemeClr val="tx2"/>
                </a:solidFill>
                <a:cs typeface="B Titr" panose="00000700000000000000" pitchFamily="2" charset="-78"/>
              </a:rPr>
              <a:t>و </a:t>
            </a:r>
            <a:r>
              <a:rPr lang="fa-IR" sz="2800" dirty="0" smtClean="0">
                <a:solidFill>
                  <a:schemeClr val="tx2"/>
                </a:solidFill>
                <a:cs typeface="B Titr" panose="00000700000000000000" pitchFamily="2" charset="-78"/>
              </a:rPr>
              <a:t>فناوری</a:t>
            </a:r>
            <a:endParaRPr lang="fa-IR" sz="2800" dirty="0">
              <a:solidFill>
                <a:schemeClr val="tx2"/>
              </a:solidFill>
              <a:latin typeface="B Titr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tabLst>
                <a:tab pos="2971800" algn="ctr"/>
                <a:tab pos="5943600" algn="r"/>
              </a:tabLst>
            </a:pPr>
            <a:r>
              <a:rPr lang="fa-IR" sz="2000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sz="2000" dirty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شرکت خطوط لوله و مخابرات نفت </a:t>
            </a:r>
            <a:r>
              <a:rPr lang="fa-IR" sz="2000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ایران</a:t>
            </a:r>
            <a:endParaRPr lang="en-US" sz="1400" dirty="0">
              <a:solidFill>
                <a:srgbClr val="21D4FD"/>
              </a:solidFill>
              <a:ea typeface="Calibri"/>
              <a:cs typeface="B Titr" panose="00000700000000000000" pitchFamily="2" charset="-78"/>
            </a:endParaRPr>
          </a:p>
        </p:txBody>
      </p:sp>
      <p:pic>
        <p:nvPicPr>
          <p:cNvPr id="7" name="Picture 2" descr="E:\آرم روابط عمومي\روابط عمومي 1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261"/>
          <a:stretch/>
        </p:blipFill>
        <p:spPr bwMode="auto">
          <a:xfrm>
            <a:off x="197008" y="152400"/>
            <a:ext cx="1129983" cy="885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330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939023"/>
              </p:ext>
            </p:extLst>
          </p:nvPr>
        </p:nvGraphicFramePr>
        <p:xfrm>
          <a:off x="990600" y="2362200"/>
          <a:ext cx="7239000" cy="304800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457700"/>
                <a:gridCol w="2781300"/>
              </a:tblGrid>
              <a:tr h="11557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 smtClean="0">
                          <a:effectLst/>
                          <a:cs typeface="B Titr" panose="00000700000000000000" pitchFamily="2" charset="-78"/>
                        </a:rPr>
                        <a:t>عنوان </a:t>
                      </a:r>
                      <a:r>
                        <a:rPr lang="fa-IR" sz="1800" u="none" strike="noStrike" dirty="0">
                          <a:effectLst/>
                          <a:cs typeface="B Titr" panose="00000700000000000000" pitchFamily="2" charset="-78"/>
                        </a:rPr>
                        <a:t>مگا </a:t>
                      </a:r>
                      <a:r>
                        <a:rPr lang="fa-IR" sz="1800" u="none" strike="noStrike" dirty="0" smtClean="0">
                          <a:effectLst/>
                          <a:cs typeface="B Titr" panose="00000700000000000000" pitchFamily="2" charset="-78"/>
                        </a:rPr>
                        <a:t>پروژه‌</a:t>
                      </a:r>
                      <a:endParaRPr lang="fa-IR" sz="1800" b="0" i="0" u="none" strike="noStrike" dirty="0">
                        <a:solidFill>
                          <a:srgbClr val="000000"/>
                        </a:solidFill>
                        <a:effectLst/>
                        <a:latin typeface="B Titr"/>
                        <a:cs typeface="B Titr" panose="00000700000000000000" pitchFamily="2" charset="-78"/>
                      </a:endParaRPr>
                    </a:p>
                  </a:txBody>
                  <a:tcPr marL="8398" marR="8398" marT="8398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Titr" panose="00000700000000000000" pitchFamily="2" charset="-78"/>
                        </a:rPr>
                        <a:t>عنوان اصلی زیرپروژه‌ها </a:t>
                      </a:r>
                      <a:endParaRPr kumimoji="0" lang="fa-I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Titr"/>
                        <a:cs typeface="B Titr" panose="00000700000000000000" pitchFamily="2" charset="-78"/>
                      </a:endParaRPr>
                    </a:p>
                  </a:txBody>
                  <a:tcPr marL="8398" marR="8398" marT="839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</a:tr>
              <a:tr h="189226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بهبود فرآیندهای پالایش و رفع تنگناهای عملیاتی</a:t>
                      </a:r>
                    </a:p>
                  </a:txBody>
                  <a:tcPr marL="8398" marR="8398" marT="8398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u="none" strike="noStrike" kern="1200" dirty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تولید و ارتقای کیفی مواد اولیه </a:t>
                      </a:r>
                      <a:endParaRPr lang="en-US" sz="2000" b="1" u="none" strike="noStrike" kern="1200" dirty="0" smtClean="0">
                        <a:solidFill>
                          <a:srgbClr val="D1AB2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2000" b="1" u="none" strike="noStrike" kern="1200" dirty="0" smtClean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پلیمر </a:t>
                      </a:r>
                      <a:r>
                        <a:rPr lang="fa-IR" sz="2000" b="1" u="none" strike="noStrike" kern="1200" dirty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روان‌کننده (</a:t>
                      </a:r>
                      <a:r>
                        <a:rPr lang="en-US" sz="2000" b="1" u="none" strike="noStrike" kern="1200" dirty="0" smtClean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DRA</a:t>
                      </a:r>
                      <a:r>
                        <a:rPr lang="fa-IR" sz="2000" b="1" u="none" strike="noStrike" kern="1200" dirty="0" smtClean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)</a:t>
                      </a:r>
                      <a:endParaRPr lang="en-US" sz="2000" b="1" u="none" strike="noStrike" kern="1200" dirty="0">
                        <a:solidFill>
                          <a:srgbClr val="D1AB2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398" marR="8398" marT="839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2000" y="1097844"/>
            <a:ext cx="76962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tabLst>
                <a:tab pos="2971800" algn="ctr"/>
                <a:tab pos="5943600" algn="r"/>
              </a:tabLst>
            </a:pPr>
            <a:r>
              <a:rPr lang="fa-IR" sz="2800" dirty="0" smtClean="0">
                <a:solidFill>
                  <a:schemeClr val="tx2"/>
                </a:solidFill>
                <a:ea typeface="Calibri"/>
                <a:cs typeface="B Titr" panose="00000700000000000000" pitchFamily="2" charset="-78"/>
              </a:rPr>
              <a:t>نیازمندی­های بخش</a:t>
            </a:r>
            <a:r>
              <a:rPr lang="en-US" sz="2800" dirty="0" smtClean="0">
                <a:solidFill>
                  <a:schemeClr val="tx2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sz="2800" dirty="0" smtClean="0">
                <a:solidFill>
                  <a:schemeClr val="tx2"/>
                </a:solidFill>
                <a:cs typeface="B Titr" panose="00000700000000000000" pitchFamily="2" charset="-78"/>
              </a:rPr>
              <a:t>پژوهش </a:t>
            </a:r>
            <a:r>
              <a:rPr lang="fa-IR" sz="2800" dirty="0">
                <a:solidFill>
                  <a:schemeClr val="tx2"/>
                </a:solidFill>
                <a:cs typeface="B Titr" panose="00000700000000000000" pitchFamily="2" charset="-78"/>
              </a:rPr>
              <a:t>و </a:t>
            </a:r>
            <a:r>
              <a:rPr lang="fa-IR" sz="2800" dirty="0" smtClean="0">
                <a:solidFill>
                  <a:schemeClr val="tx2"/>
                </a:solidFill>
                <a:cs typeface="B Titr" panose="00000700000000000000" pitchFamily="2" charset="-78"/>
              </a:rPr>
              <a:t>فناوری</a:t>
            </a:r>
            <a:endParaRPr lang="fa-IR" sz="2800" dirty="0">
              <a:solidFill>
                <a:schemeClr val="tx2"/>
              </a:solidFill>
              <a:latin typeface="B Titr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tabLst>
                <a:tab pos="2971800" algn="ctr"/>
                <a:tab pos="5943600" algn="r"/>
              </a:tabLst>
            </a:pPr>
            <a:r>
              <a:rPr lang="fa-IR" sz="2000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sz="2000" dirty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شرکت خطوط لوله و مخابرات نفت </a:t>
            </a:r>
            <a:r>
              <a:rPr lang="fa-IR" sz="2000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ایران</a:t>
            </a:r>
            <a:endParaRPr lang="en-US" sz="1400" dirty="0">
              <a:solidFill>
                <a:srgbClr val="21D4FD"/>
              </a:solidFill>
              <a:ea typeface="Calibri"/>
              <a:cs typeface="B Titr" panose="00000700000000000000" pitchFamily="2" charset="-78"/>
            </a:endParaRPr>
          </a:p>
        </p:txBody>
      </p:sp>
      <p:pic>
        <p:nvPicPr>
          <p:cNvPr id="7" name="Picture 2" descr="E:\آرم روابط عمومي\روابط عمومي 1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261"/>
          <a:stretch/>
        </p:blipFill>
        <p:spPr bwMode="auto">
          <a:xfrm>
            <a:off x="197008" y="152400"/>
            <a:ext cx="1129983" cy="885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566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542618"/>
              </p:ext>
            </p:extLst>
          </p:nvPr>
        </p:nvGraphicFramePr>
        <p:xfrm>
          <a:off x="762000" y="2315736"/>
          <a:ext cx="7737763" cy="3094464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2098963"/>
                <a:gridCol w="2152650"/>
                <a:gridCol w="3486150"/>
              </a:tblGrid>
              <a:tr h="114300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حوزه مرتبط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عنوان اولویت‌های فن</a:t>
                      </a:r>
                      <a:r>
                        <a:rPr lang="fa-IR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ا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ورانه و</a:t>
                      </a:r>
                      <a:endParaRPr lang="fa-IR" sz="1600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B Titr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اقلام راهبردی مورد نیاز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</a:tr>
              <a:tr h="19514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انتقال نفت خام و فرآورده‌های نفتی</a:t>
                      </a:r>
                      <a:endParaRPr lang="en-US" sz="2000" b="1" kern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none" strike="noStrike" kern="1200" dirty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احداث خطوط لوله و تاسیسات</a:t>
                      </a:r>
                      <a:endParaRPr lang="en-US" sz="2000" b="1" u="none" strike="noStrike" kern="1200" dirty="0">
                        <a:solidFill>
                          <a:srgbClr val="D1AB2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rtl="1" fontAlgn="ctr"/>
                      <a:r>
                        <a:rPr lang="ar-SA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طراحی و ساخت دستگاه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Direct Pipe</a:t>
                      </a:r>
                      <a:r>
                        <a:rPr lang="ar-SA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 جهت عبور از موانع در مسیر خطوط لوله (یا میکروتونلینگ جهت عبور لوله‌های فولادی 10 الی 56 اینچ از موانع و تقاطعات)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8398" marR="8398" marT="839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000" y="1127580"/>
            <a:ext cx="7696200" cy="84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tabLst>
                <a:tab pos="2971800" algn="ctr"/>
                <a:tab pos="5943600" algn="r"/>
              </a:tabLst>
            </a:pPr>
            <a:r>
              <a:rPr lang="fa-IR" sz="2400" dirty="0" smtClean="0">
                <a:solidFill>
                  <a:srgbClr val="025E5B"/>
                </a:solidFill>
                <a:ea typeface="Calibri"/>
                <a:cs typeface="B Titr" panose="00000700000000000000" pitchFamily="2" charset="-78"/>
              </a:rPr>
              <a:t>ساير نیازمندی­های بخش</a:t>
            </a:r>
            <a:r>
              <a:rPr lang="en-US" sz="2400" dirty="0" smtClean="0">
                <a:solidFill>
                  <a:srgbClr val="025E5B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sz="2400" dirty="0" smtClean="0">
                <a:solidFill>
                  <a:srgbClr val="025E5B"/>
                </a:solidFill>
                <a:cs typeface="B Titr" panose="00000700000000000000" pitchFamily="2" charset="-78"/>
              </a:rPr>
              <a:t>پژوهش </a:t>
            </a:r>
            <a:r>
              <a:rPr lang="fa-IR" sz="2400" dirty="0">
                <a:solidFill>
                  <a:srgbClr val="025E5B"/>
                </a:solidFill>
                <a:cs typeface="B Titr" panose="00000700000000000000" pitchFamily="2" charset="-78"/>
              </a:rPr>
              <a:t>و </a:t>
            </a:r>
            <a:r>
              <a:rPr lang="fa-IR" sz="2400" dirty="0" smtClean="0">
                <a:solidFill>
                  <a:srgbClr val="025E5B"/>
                </a:solidFill>
                <a:cs typeface="B Titr" panose="00000700000000000000" pitchFamily="2" charset="-78"/>
              </a:rPr>
              <a:t>فناوری</a:t>
            </a:r>
            <a:endParaRPr lang="fa-IR" sz="2400" dirty="0">
              <a:solidFill>
                <a:srgbClr val="025E5B"/>
              </a:solidFill>
              <a:latin typeface="B Titr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tabLst>
                <a:tab pos="2971800" algn="ctr"/>
                <a:tab pos="5943600" algn="r"/>
              </a:tabLst>
            </a:pPr>
            <a:r>
              <a:rPr lang="fa-IR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dirty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شرکت خطوط لوله و مخابرات نفت </a:t>
            </a:r>
            <a:r>
              <a:rPr lang="fa-IR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ایران</a:t>
            </a:r>
            <a:endParaRPr lang="en-US" sz="1200" dirty="0">
              <a:solidFill>
                <a:srgbClr val="21D4FD"/>
              </a:solidFill>
              <a:ea typeface="Calibri"/>
              <a:cs typeface="B Titr" panose="00000700000000000000" pitchFamily="2" charset="-78"/>
            </a:endParaRPr>
          </a:p>
        </p:txBody>
      </p:sp>
      <p:pic>
        <p:nvPicPr>
          <p:cNvPr id="5" name="Picture 2" descr="E:\آرم روابط عمومي\روابط عمومي 1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261"/>
          <a:stretch/>
        </p:blipFill>
        <p:spPr bwMode="auto">
          <a:xfrm>
            <a:off x="197008" y="152400"/>
            <a:ext cx="1129983" cy="885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012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270420"/>
              </p:ext>
            </p:extLst>
          </p:nvPr>
        </p:nvGraphicFramePr>
        <p:xfrm>
          <a:off x="457199" y="2058775"/>
          <a:ext cx="8305801" cy="457062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76400"/>
                <a:gridCol w="2495550"/>
                <a:gridCol w="4133851"/>
              </a:tblGrid>
              <a:tr h="99060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حوزه مرتبط</a:t>
                      </a:r>
                      <a:endParaRPr lang="en-US" sz="2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عنوان اولویت‌های فن</a:t>
                      </a:r>
                      <a:r>
                        <a:rPr lang="fa-IR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ا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ورانه و</a:t>
                      </a:r>
                      <a:endParaRPr lang="fa-IR" sz="1600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B Titr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اقلام راهبردی مورد نیاز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C339"/>
                    </a:solidFill>
                  </a:tcPr>
                </a:tc>
              </a:tr>
              <a:tr h="390293"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B Titr"/>
                        </a:rPr>
                        <a:t>انتقال نفت خام و فرآورده‌های نفتی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none" strike="noStrike" kern="1200" dirty="0" smtClean="0">
                          <a:solidFill>
                            <a:srgbClr val="D1AB2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پایش، تعمیرات و نگهداری از خطوط لوله و تاسیسات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ایمن‌سازی سیستم‌های کنترل در مقابله حملات سایبری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طراحی و ساخت پیگ مسدود کننده جریان سیال در مسیر خطوط </a:t>
                      </a:r>
                      <a:r>
                        <a:rPr lang="ar-S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لوله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/>
                      </a:r>
                      <a:b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</a:b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Plugging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Pig</a:t>
                      </a:r>
                      <a:r>
                        <a:rPr lang="ar-S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 (مورد استفاده در زمان تعویض بخشی از خطوط لوله بمنظور پیشگیری از تخلیه کامل خط از مواد نفتی)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استفاده از روش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Pipe Freezing</a:t>
                      </a:r>
                      <a:r>
                        <a:rPr lang="ar-S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 در زمان تعمیرات و تعویض قطعات خطوط لوله انتقال نفت خام و فرآورده‌های نفتی و حذف عملیات تخلیه در بازه فشاری 300 تا 1200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psi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روش‌های نوین جلوگيري از تشکیل، امحاء/ بازیافت لجن‌های نفتی مخازن نفت خام و فرآورده‌های نفتی (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Sludge</a:t>
                      </a:r>
                      <a:r>
                        <a:rPr lang="ar-S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)/ تولید مواد شیمیایی جهت جلوگیری از تشکیل واکس و آسفالتین در کف مخازن ذخیره سازی مواد نفتی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امکان‎‌سنجی، طراحی و ساخت سیستم انتقال دیتا با استفاده از بستر شبکه لوله فلزی موجود در شرکت خطوط لوله و مخابرات نفت ایران با حداقل پهنای باند 2 مگابایت در ثانیه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000" y="1099219"/>
            <a:ext cx="7696200" cy="84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tabLst>
                <a:tab pos="2971800" algn="ctr"/>
                <a:tab pos="5943600" algn="r"/>
              </a:tabLst>
            </a:pPr>
            <a:r>
              <a:rPr lang="fa-IR" sz="2400" dirty="0" smtClean="0">
                <a:solidFill>
                  <a:srgbClr val="025E5B"/>
                </a:solidFill>
                <a:ea typeface="Calibri"/>
                <a:cs typeface="B Titr" panose="00000700000000000000" pitchFamily="2" charset="-78"/>
              </a:rPr>
              <a:t>ساير نیازمندی­های بخش</a:t>
            </a:r>
            <a:r>
              <a:rPr lang="en-US" sz="2400" dirty="0" smtClean="0">
                <a:solidFill>
                  <a:srgbClr val="025E5B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sz="2400" dirty="0" smtClean="0">
                <a:solidFill>
                  <a:srgbClr val="025E5B"/>
                </a:solidFill>
                <a:cs typeface="B Titr" panose="00000700000000000000" pitchFamily="2" charset="-78"/>
              </a:rPr>
              <a:t>پژوهش </a:t>
            </a:r>
            <a:r>
              <a:rPr lang="fa-IR" sz="2400" dirty="0">
                <a:solidFill>
                  <a:srgbClr val="025E5B"/>
                </a:solidFill>
                <a:cs typeface="B Titr" panose="00000700000000000000" pitchFamily="2" charset="-78"/>
              </a:rPr>
              <a:t>و </a:t>
            </a:r>
            <a:r>
              <a:rPr lang="fa-IR" sz="2400" dirty="0" smtClean="0">
                <a:solidFill>
                  <a:srgbClr val="025E5B"/>
                </a:solidFill>
                <a:cs typeface="B Titr" panose="00000700000000000000" pitchFamily="2" charset="-78"/>
              </a:rPr>
              <a:t>فناوری</a:t>
            </a:r>
            <a:endParaRPr lang="fa-IR" sz="2400" dirty="0">
              <a:solidFill>
                <a:srgbClr val="025E5B"/>
              </a:solidFill>
              <a:latin typeface="B Titr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tabLst>
                <a:tab pos="2971800" algn="ctr"/>
                <a:tab pos="5943600" algn="r"/>
              </a:tabLst>
            </a:pPr>
            <a:r>
              <a:rPr lang="fa-IR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 </a:t>
            </a:r>
            <a:r>
              <a:rPr lang="fa-IR" dirty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شرکت خطوط لوله و مخابرات نفت </a:t>
            </a:r>
            <a:r>
              <a:rPr lang="fa-IR" dirty="0" smtClean="0">
                <a:solidFill>
                  <a:srgbClr val="21D4FD"/>
                </a:solidFill>
                <a:ea typeface="Calibri"/>
                <a:cs typeface="B Titr" panose="00000700000000000000" pitchFamily="2" charset="-78"/>
              </a:rPr>
              <a:t>ایران</a:t>
            </a:r>
            <a:endParaRPr lang="en-US" sz="1200" dirty="0">
              <a:solidFill>
                <a:srgbClr val="21D4FD"/>
              </a:solidFill>
              <a:ea typeface="Calibri"/>
              <a:cs typeface="B Titr" panose="00000700000000000000" pitchFamily="2" charset="-78"/>
            </a:endParaRPr>
          </a:p>
        </p:txBody>
      </p:sp>
      <p:pic>
        <p:nvPicPr>
          <p:cNvPr id="5" name="Picture 2" descr="E:\آرم روابط عمومي\روابط عمومي 1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261"/>
          <a:stretch/>
        </p:blipFill>
        <p:spPr bwMode="auto">
          <a:xfrm>
            <a:off x="197008" y="152400"/>
            <a:ext cx="1129983" cy="885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305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389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مسعودی پروانه</dc:creator>
  <cp:lastModifiedBy>moradi-y</cp:lastModifiedBy>
  <cp:revision>20</cp:revision>
  <dcterms:created xsi:type="dcterms:W3CDTF">2025-04-14T10:41:00Z</dcterms:created>
  <dcterms:modified xsi:type="dcterms:W3CDTF">2025-04-19T08:52:32Z</dcterms:modified>
</cp:coreProperties>
</file>