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72" r:id="rId1"/>
  </p:sldMasterIdLst>
  <p:sldIdLst>
    <p:sldId id="438" r:id="rId2"/>
    <p:sldId id="393" r:id="rId3"/>
    <p:sldId id="419" r:id="rId4"/>
    <p:sldId id="420" r:id="rId5"/>
    <p:sldId id="421" r:id="rId6"/>
    <p:sldId id="422" r:id="rId7"/>
    <p:sldId id="424" r:id="rId8"/>
    <p:sldId id="423" r:id="rId9"/>
    <p:sldId id="425" r:id="rId10"/>
    <p:sldId id="426" r:id="rId11"/>
    <p:sldId id="427" r:id="rId12"/>
    <p:sldId id="428" r:id="rId13"/>
    <p:sldId id="429" r:id="rId14"/>
    <p:sldId id="430" r:id="rId15"/>
    <p:sldId id="431" r:id="rId16"/>
    <p:sldId id="432" r:id="rId17"/>
    <p:sldId id="433" r:id="rId18"/>
    <p:sldId id="434" r:id="rId19"/>
    <p:sldId id="435" r:id="rId20"/>
    <p:sldId id="436" r:id="rId21"/>
    <p:sldId id="437" r:id="rId22"/>
  </p:sldIdLst>
  <p:sldSz cx="12192000" cy="6858000"/>
  <p:notesSz cx="6858000" cy="9144000"/>
  <p:embeddedFontLst>
    <p:embeddedFont>
      <p:font typeface="Calibri Light" panose="020F0302020204030204" pitchFamily="34" charset="0"/>
      <p:regular r:id="rId23"/>
      <p:italic r:id="rId24"/>
    </p:embeddedFont>
    <p:embeddedFont>
      <p:font typeface="Calibri" panose="020F0502020204030204" pitchFamily="34" charset="0"/>
      <p:regular r:id="rId25"/>
      <p:bold r:id="rId26"/>
      <p:italic r:id="rId27"/>
      <p:boldItalic r:id="rId28"/>
    </p:embeddedFont>
    <p:embeddedFont>
      <p:font typeface="B Titr" panose="00000700000000000000" pitchFamily="2" charset="-78"/>
      <p:bold r:id="rId29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miros" initials="a" lastIdx="2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10E23"/>
    <a:srgbClr val="ED1B35"/>
    <a:srgbClr val="CEA171"/>
    <a:srgbClr val="EAD5B8"/>
    <a:srgbClr val="E0C4A6"/>
    <a:srgbClr val="38230A"/>
    <a:srgbClr val="3F9FA8"/>
    <a:srgbClr val="885417"/>
    <a:srgbClr val="2E1011"/>
    <a:srgbClr val="3D151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279" autoAdjust="0"/>
    <p:restoredTop sz="94660"/>
  </p:normalViewPr>
  <p:slideViewPr>
    <p:cSldViewPr snapToGrid="0">
      <p:cViewPr varScale="1">
        <p:scale>
          <a:sx n="88" d="100"/>
          <a:sy n="88" d="100"/>
        </p:scale>
        <p:origin x="-450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4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3.fntdata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7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2.fntdata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1.fntdata"/><Relationship Id="rId28" Type="http://schemas.openxmlformats.org/officeDocument/2006/relationships/font" Target="fonts/font6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font" Target="fonts/font5.fntdata"/><Relationship Id="rId30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8CD77-BE3B-43B8-8FB8-C86C30C701ED}" type="datetimeFigureOut">
              <a:rPr lang="fa-IR" smtClean="0"/>
              <a:pPr/>
              <a:t>1446/11/08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3C00C-C7DC-4114-B087-51F0FF73381E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88728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8CD77-BE3B-43B8-8FB8-C86C30C701ED}" type="datetimeFigureOut">
              <a:rPr lang="fa-IR" smtClean="0"/>
              <a:pPr/>
              <a:t>1446/11/08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3C00C-C7DC-4114-B087-51F0FF73381E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08295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8CD77-BE3B-43B8-8FB8-C86C30C701ED}" type="datetimeFigureOut">
              <a:rPr lang="fa-IR" smtClean="0"/>
              <a:pPr/>
              <a:t>1446/11/08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3C00C-C7DC-4114-B087-51F0FF73381E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473149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8CD77-BE3B-43B8-8FB8-C86C30C701ED}" type="datetimeFigureOut">
              <a:rPr lang="fa-IR" smtClean="0"/>
              <a:pPr/>
              <a:t>1446/11/08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3C00C-C7DC-4114-B087-51F0FF73381E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674505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8CD77-BE3B-43B8-8FB8-C86C30C701ED}" type="datetimeFigureOut">
              <a:rPr lang="fa-IR" smtClean="0"/>
              <a:pPr/>
              <a:t>1446/11/08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3C00C-C7DC-4114-B087-51F0FF73381E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68840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8CD77-BE3B-43B8-8FB8-C86C30C701ED}" type="datetimeFigureOut">
              <a:rPr lang="fa-IR" smtClean="0"/>
              <a:pPr/>
              <a:t>1446/11/08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3C00C-C7DC-4114-B087-51F0FF73381E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934037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8CD77-BE3B-43B8-8FB8-C86C30C701ED}" type="datetimeFigureOut">
              <a:rPr lang="fa-IR" smtClean="0"/>
              <a:pPr/>
              <a:t>1446/11/08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3C00C-C7DC-4114-B087-51F0FF73381E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24651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8CD77-BE3B-43B8-8FB8-C86C30C701ED}" type="datetimeFigureOut">
              <a:rPr lang="fa-IR" smtClean="0"/>
              <a:pPr/>
              <a:t>1446/11/08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3C00C-C7DC-4114-B087-51F0FF73381E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231083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8CD77-BE3B-43B8-8FB8-C86C30C701ED}" type="datetimeFigureOut">
              <a:rPr lang="fa-IR" smtClean="0"/>
              <a:pPr/>
              <a:t>1446/11/08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3C00C-C7DC-4114-B087-51F0FF73381E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252629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8CD77-BE3B-43B8-8FB8-C86C30C701ED}" type="datetimeFigureOut">
              <a:rPr lang="fa-IR" smtClean="0"/>
              <a:pPr/>
              <a:t>1446/11/08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3C00C-C7DC-4114-B087-51F0FF73381E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258338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8CD77-BE3B-43B8-8FB8-C86C30C701ED}" type="datetimeFigureOut">
              <a:rPr lang="fa-IR" smtClean="0"/>
              <a:pPr/>
              <a:t>1446/11/08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3C00C-C7DC-4114-B087-51F0FF73381E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9647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68CD77-BE3B-43B8-8FB8-C86C30C701ED}" type="datetimeFigureOut">
              <a:rPr lang="fa-IR" smtClean="0"/>
              <a:pPr/>
              <a:t>1446/11/08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3C00C-C7DC-4114-B087-51F0FF73381E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346518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312B50B7-31FC-4090-A029-6ACA19EAF8A2}"/>
              </a:ext>
            </a:extLst>
          </p:cNvPr>
          <p:cNvSpPr txBox="1"/>
          <p:nvPr/>
        </p:nvSpPr>
        <p:spPr>
          <a:xfrm>
            <a:off x="1191492" y="1834616"/>
            <a:ext cx="9767454" cy="272382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>
              <a:lnSpc>
                <a:spcPct val="120000"/>
              </a:lnSpc>
              <a:spcAft>
                <a:spcPts val="1200"/>
              </a:spcAft>
            </a:pPr>
            <a:r>
              <a:rPr lang="fa-IR" sz="11500" b="1" dirty="0" smtClean="0">
                <a:ln w="3175">
                  <a:noFill/>
                </a:ln>
                <a:solidFill>
                  <a:srgbClr val="FF0000"/>
                </a:solidFill>
                <a:effectLst>
                  <a:outerShdw blurRad="88900" sx="102000" sy="102000" algn="ctr" rotWithShape="0">
                    <a:prstClr val="black">
                      <a:alpha val="20000"/>
                    </a:prstClr>
                  </a:outerShdw>
                </a:effectLst>
                <a:latin typeface="Lalezar" panose="00000500000000000000" pitchFamily="2" charset="-78"/>
                <a:cs typeface="B Titr" panose="00000700000000000000" pitchFamily="2" charset="-78"/>
              </a:rPr>
              <a:t>آیا می دانید؟</a:t>
            </a:r>
          </a:p>
          <a:p>
            <a:pPr algn="ctr" rtl="1">
              <a:lnSpc>
                <a:spcPct val="120000"/>
              </a:lnSpc>
              <a:spcAft>
                <a:spcPts val="1200"/>
              </a:spcAft>
            </a:pPr>
            <a:r>
              <a:rPr lang="fa-IR" sz="2000" b="1" dirty="0" smtClean="0">
                <a:ln w="3175">
                  <a:noFill/>
                </a:ln>
                <a:effectLst>
                  <a:outerShdw blurRad="88900" sx="102000" sy="102000" algn="ctr" rotWithShape="0">
                    <a:prstClr val="black">
                      <a:alpha val="20000"/>
                    </a:prstClr>
                  </a:outerShdw>
                </a:effectLst>
                <a:latin typeface="Lalezar" panose="00000500000000000000" pitchFamily="2" charset="-78"/>
                <a:cs typeface="B Titr" panose="00000700000000000000" pitchFamily="2" charset="-78"/>
              </a:rPr>
              <a:t>ویژه بیست و نهمین نمایشگاه بین </a:t>
            </a:r>
            <a:r>
              <a:rPr lang="fa-IR" sz="2000" b="1" dirty="0">
                <a:ln w="3175">
                  <a:noFill/>
                </a:ln>
                <a:effectLst>
                  <a:outerShdw blurRad="88900" sx="102000" sy="102000" algn="ctr" rotWithShape="0">
                    <a:prstClr val="black">
                      <a:alpha val="20000"/>
                    </a:prstClr>
                  </a:outerShdw>
                </a:effectLst>
                <a:latin typeface="Lalezar" panose="00000500000000000000" pitchFamily="2" charset="-78"/>
                <a:cs typeface="B Titr" panose="00000700000000000000" pitchFamily="2" charset="-78"/>
              </a:rPr>
              <a:t>الملی نفت، گاز، </a:t>
            </a:r>
            <a:r>
              <a:rPr lang="fa-IR" sz="2000" b="1" dirty="0" smtClean="0">
                <a:ln w="3175">
                  <a:noFill/>
                </a:ln>
                <a:effectLst>
                  <a:outerShdw blurRad="88900" sx="102000" sy="102000" algn="ctr" rotWithShape="0">
                    <a:prstClr val="black">
                      <a:alpha val="20000"/>
                    </a:prstClr>
                  </a:outerShdw>
                </a:effectLst>
                <a:latin typeface="Lalezar" panose="00000500000000000000" pitchFamily="2" charset="-78"/>
                <a:cs typeface="B Titr" panose="00000700000000000000" pitchFamily="2" charset="-78"/>
              </a:rPr>
              <a:t>پالایش و پتروشیمی </a:t>
            </a:r>
            <a:endParaRPr lang="en-US" sz="2000" b="1" dirty="0">
              <a:ln w="3175"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latin typeface="Lalezar" panose="00000500000000000000" pitchFamily="2" charset="-78"/>
              <a:cs typeface="B Titr" panose="00000700000000000000" pitchFamily="2" charset="-78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095DB95A-EED8-40F4-B157-82E64A1E714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009"/>
          <a:stretch/>
        </p:blipFill>
        <p:spPr>
          <a:xfrm rot="5400000" flipH="1">
            <a:off x="5353051" y="-5350141"/>
            <a:ext cx="1485898" cy="12192000"/>
          </a:xfrm>
          <a:prstGeom prst="rect">
            <a:avLst/>
          </a:prstGeom>
        </p:spPr>
      </p:pic>
      <p:pic>
        <p:nvPicPr>
          <p:cNvPr id="5" name="Picture 3" descr="C:\Users\sadati-h\Desktop\Picsart_24-03-26_08-53-38-98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97198" y="4648200"/>
            <a:ext cx="1797604" cy="211182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40065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312B50B7-31FC-4090-A029-6ACA19EAF8A2}"/>
              </a:ext>
            </a:extLst>
          </p:cNvPr>
          <p:cNvSpPr txBox="1"/>
          <p:nvPr/>
        </p:nvSpPr>
        <p:spPr>
          <a:xfrm>
            <a:off x="1164770" y="889843"/>
            <a:ext cx="8773885" cy="507831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 rtl="1">
              <a:lnSpc>
                <a:spcPct val="120000"/>
              </a:lnSpc>
              <a:spcAft>
                <a:spcPts val="1200"/>
              </a:spcAft>
            </a:pPr>
            <a:r>
              <a:rPr lang="fa-IR" sz="5400" b="1" dirty="0" smtClean="0">
                <a:ln w="3175">
                  <a:noFill/>
                </a:ln>
                <a:effectLst>
                  <a:outerShdw blurRad="88900" sx="102000" sy="102000" algn="ctr" rotWithShape="0">
                    <a:prstClr val="black">
                      <a:alpha val="20000"/>
                    </a:prstClr>
                  </a:outerShdw>
                </a:effectLst>
                <a:latin typeface="Lalezar" panose="00000500000000000000" pitchFamily="2" charset="-78"/>
                <a:cs typeface="B Titr" panose="00000700000000000000" pitchFamily="2" charset="-78"/>
              </a:rPr>
              <a:t>دانش، دقت و تلاش بي وقفه مهندسان و كارشناسان توانمند </a:t>
            </a:r>
            <a:r>
              <a:rPr lang="fa-IR" sz="5400" b="1" dirty="0" smtClean="0">
                <a:ln w="3175">
                  <a:noFill/>
                </a:ln>
                <a:solidFill>
                  <a:srgbClr val="FF0000"/>
                </a:solidFill>
                <a:effectLst>
                  <a:outerShdw blurRad="88900" sx="102000" sy="102000" algn="ctr" rotWithShape="0">
                    <a:prstClr val="black">
                      <a:alpha val="20000"/>
                    </a:prstClr>
                  </a:outerShdw>
                </a:effectLst>
                <a:latin typeface="Lalezar" panose="00000500000000000000" pitchFamily="2" charset="-78"/>
                <a:cs typeface="B Titr" panose="00000700000000000000" pitchFamily="2" charset="-78"/>
              </a:rPr>
              <a:t>شركت خطوط لوله و مخابرات نفت ايران</a:t>
            </a:r>
            <a:r>
              <a:rPr lang="fa-IR" sz="5400" b="1" dirty="0" smtClean="0">
                <a:ln w="3175">
                  <a:noFill/>
                </a:ln>
                <a:effectLst>
                  <a:outerShdw blurRad="88900" sx="102000" sy="102000" algn="ctr" rotWithShape="0">
                    <a:prstClr val="black">
                      <a:alpha val="20000"/>
                    </a:prstClr>
                  </a:outerShdw>
                </a:effectLst>
                <a:latin typeface="Lalezar" panose="00000500000000000000" pitchFamily="2" charset="-78"/>
                <a:cs typeface="B Titr" panose="00000700000000000000" pitchFamily="2" charset="-78"/>
              </a:rPr>
              <a:t>، انتقال پايدار و ايمن مواد نفتي را در بردارد</a:t>
            </a:r>
            <a:r>
              <a:rPr lang="en-US" sz="5400" b="1" dirty="0" smtClean="0">
                <a:ln w="3175">
                  <a:noFill/>
                </a:ln>
                <a:effectLst>
                  <a:outerShdw blurRad="88900" sx="102000" sy="102000" algn="ctr" rotWithShape="0">
                    <a:prstClr val="black">
                      <a:alpha val="20000"/>
                    </a:prstClr>
                  </a:outerShdw>
                </a:effectLst>
                <a:latin typeface="Lalezar" panose="00000500000000000000" pitchFamily="2" charset="-78"/>
                <a:cs typeface="B Titr" panose="00000700000000000000" pitchFamily="2" charset="-78"/>
              </a:rPr>
              <a:t>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825439AA-0D22-4119-9CBF-016466FBADD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009"/>
          <a:stretch/>
        </p:blipFill>
        <p:spPr>
          <a:xfrm>
            <a:off x="10222403" y="0"/>
            <a:ext cx="1969597" cy="6858000"/>
          </a:xfrm>
          <a:prstGeom prst="rect">
            <a:avLst/>
          </a:prstGeom>
        </p:spPr>
      </p:pic>
      <p:pic>
        <p:nvPicPr>
          <p:cNvPr id="5" name="Picture 3" descr="C:\Users\sadati-h\Desktop\Picsart_24-03-26_08-53-38-98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559501" y="63097"/>
            <a:ext cx="1632499" cy="191786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3002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312B50B7-31FC-4090-A029-6ACA19EAF8A2}"/>
              </a:ext>
            </a:extLst>
          </p:cNvPr>
          <p:cNvSpPr txBox="1"/>
          <p:nvPr/>
        </p:nvSpPr>
        <p:spPr>
          <a:xfrm>
            <a:off x="2444564" y="805471"/>
            <a:ext cx="7524544" cy="507831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 rtl="1">
              <a:lnSpc>
                <a:spcPct val="120000"/>
              </a:lnSpc>
              <a:spcAft>
                <a:spcPts val="1200"/>
              </a:spcAft>
            </a:pPr>
            <a:r>
              <a:rPr lang="fa-IR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انتقال مواد نفتي با خطوط لوله </a:t>
            </a:r>
            <a:r>
              <a:rPr lang="fa-IR" sz="5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بهترين ميزان امنيت و سلامت را در محيط زيست </a:t>
            </a:r>
            <a:r>
              <a:rPr lang="fa-IR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در مقايسه با ساير حامل‌هاي انرژي در كشور دارد .</a:t>
            </a:r>
            <a:endParaRPr lang="en-US" sz="5400" b="1" dirty="0">
              <a:ln w="3175">
                <a:noFill/>
              </a:ln>
              <a:gradFill flip="none" rotWithShape="1">
                <a:gsLst>
                  <a:gs pos="0">
                    <a:srgbClr val="B10E23"/>
                  </a:gs>
                  <a:gs pos="100000">
                    <a:srgbClr val="ED1B35"/>
                  </a:gs>
                </a:gsLst>
                <a:lin ang="0" scaled="1"/>
                <a:tileRect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alezar" panose="00000500000000000000" pitchFamily="2" charset="-78"/>
              <a:cs typeface="B Titr" pitchFamily="2" charset="-78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825439AA-0D22-4119-9CBF-016466FBADD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009"/>
          <a:stretch/>
        </p:blipFill>
        <p:spPr>
          <a:xfrm>
            <a:off x="10222403" y="0"/>
            <a:ext cx="1969597" cy="68580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095DB95A-EED8-40F4-B157-82E64A1E714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009"/>
          <a:stretch/>
        </p:blipFill>
        <p:spPr>
          <a:xfrm flipH="1">
            <a:off x="0" y="0"/>
            <a:ext cx="1969597" cy="6858000"/>
          </a:xfrm>
          <a:prstGeom prst="rect">
            <a:avLst/>
          </a:prstGeom>
        </p:spPr>
      </p:pic>
      <p:pic>
        <p:nvPicPr>
          <p:cNvPr id="5" name="Picture 3" descr="C:\Users\sadati-h\Desktop\Picsart_24-03-26_08-53-38-98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559501" y="101599"/>
            <a:ext cx="1632499" cy="191786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53437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312B50B7-31FC-4090-A029-6ACA19EAF8A2}"/>
              </a:ext>
            </a:extLst>
          </p:cNvPr>
          <p:cNvSpPr txBox="1"/>
          <p:nvPr/>
        </p:nvSpPr>
        <p:spPr>
          <a:xfrm>
            <a:off x="2714728" y="736198"/>
            <a:ext cx="7524544" cy="563231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 algn="just" rtl="1"/>
            <a:r>
              <a:rPr lang="ar-SA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قبل از انجام ساخت و ساز و تغييرات در اطراف حريم خطوط لوله مواد نفتي،‌ حتما بايد با </a:t>
            </a:r>
            <a:r>
              <a:rPr lang="ar-SA" sz="6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شركت خطوط لوله و مخابرات نفت ايران </a:t>
            </a:r>
            <a:r>
              <a:rPr lang="ar-SA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هماهنگ كنيد</a:t>
            </a:r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.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Titr" pitchFamily="2" charset="-78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095DB95A-EED8-40F4-B157-82E64A1E714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009"/>
          <a:stretch/>
        </p:blipFill>
        <p:spPr>
          <a:xfrm flipH="1">
            <a:off x="0" y="0"/>
            <a:ext cx="1969597" cy="6858000"/>
          </a:xfrm>
          <a:prstGeom prst="rect">
            <a:avLst/>
          </a:prstGeom>
        </p:spPr>
      </p:pic>
      <p:pic>
        <p:nvPicPr>
          <p:cNvPr id="4" name="Picture 3" descr="C:\Users\sadati-h\Desktop\Picsart_24-03-26_08-53-38-98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559501" y="101598"/>
            <a:ext cx="1632499" cy="191786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05755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312B50B7-31FC-4090-A029-6ACA19EAF8A2}"/>
              </a:ext>
            </a:extLst>
          </p:cNvPr>
          <p:cNvSpPr txBox="1"/>
          <p:nvPr/>
        </p:nvSpPr>
        <p:spPr>
          <a:xfrm>
            <a:off x="720435" y="1905349"/>
            <a:ext cx="10751127" cy="330859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 rtl="1">
              <a:lnSpc>
                <a:spcPct val="120000"/>
              </a:lnSpc>
              <a:spcAft>
                <a:spcPts val="1200"/>
              </a:spcAft>
            </a:pPr>
            <a:r>
              <a:rPr lang="fa-IR" sz="4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اگر خطوط لوله نبود</a:t>
            </a:r>
            <a:r>
              <a:rPr lang="fa-IR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، جهت انتقال مواد نفتي نياز به تردد 5 میلیون و 500 هزار تانکر نفتکش 25 هزار لیتری، معادل 6.5 میلیارد کیلومتر پیمایش جاده‌ای بود.</a:t>
            </a:r>
            <a:endParaRPr lang="en-US" sz="4400" b="1" dirty="0">
              <a:ln w="3175"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alezar" panose="00000500000000000000" pitchFamily="2" charset="-78"/>
              <a:cs typeface="B Titr" pitchFamily="2" charset="-78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095DB95A-EED8-40F4-B157-82E64A1E714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009"/>
          <a:stretch/>
        </p:blipFill>
        <p:spPr>
          <a:xfrm rot="16200000" flipH="1">
            <a:off x="5353052" y="19052"/>
            <a:ext cx="1485898" cy="12192002"/>
          </a:xfrm>
          <a:prstGeom prst="rect">
            <a:avLst/>
          </a:prstGeom>
        </p:spPr>
      </p:pic>
      <p:pic>
        <p:nvPicPr>
          <p:cNvPr id="4" name="Picture 3" descr="C:\Users\sadati-h\Desktop\Picsart_24-03-26_08-53-38-98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559501" y="0"/>
            <a:ext cx="1632499" cy="191786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91787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312B50B7-31FC-4090-A029-6ACA19EAF8A2}"/>
              </a:ext>
            </a:extLst>
          </p:cNvPr>
          <p:cNvSpPr txBox="1"/>
          <p:nvPr/>
        </p:nvSpPr>
        <p:spPr>
          <a:xfrm>
            <a:off x="2333728" y="473456"/>
            <a:ext cx="7524544" cy="131112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ct val="120000"/>
              </a:lnSpc>
              <a:spcAft>
                <a:spcPts val="1200"/>
              </a:spcAft>
            </a:pPr>
            <a:r>
              <a:rPr lang="fa-IR" sz="6600" b="1">
                <a:ln w="3175">
                  <a:noFill/>
                </a:ln>
                <a:gradFill flip="none" rotWithShape="1">
                  <a:gsLst>
                    <a:gs pos="0">
                      <a:srgbClr val="B10E23"/>
                    </a:gs>
                    <a:gs pos="100000">
                      <a:srgbClr val="ED1B35"/>
                    </a:gs>
                  </a:gsLst>
                  <a:lin ang="0" scaled="1"/>
                  <a:tileRect/>
                </a:gradFill>
                <a:effectLst>
                  <a:outerShdw blurRad="88900" sx="102000" sy="102000" algn="ctr" rotWithShape="0">
                    <a:prstClr val="black">
                      <a:alpha val="20000"/>
                    </a:prstClr>
                  </a:outerShdw>
                </a:effectLst>
                <a:latin typeface="Lalezar" panose="00000500000000000000" pitchFamily="2" charset="-78"/>
                <a:cs typeface="B Titr" panose="00000700000000000000" pitchFamily="2" charset="-78"/>
              </a:rPr>
              <a:t>تیتر خود را وارد کنید</a:t>
            </a:r>
            <a:endParaRPr lang="en-US" sz="6600" b="1">
              <a:ln w="3175">
                <a:noFill/>
              </a:ln>
              <a:gradFill flip="none" rotWithShape="1">
                <a:gsLst>
                  <a:gs pos="0">
                    <a:srgbClr val="B10E23"/>
                  </a:gs>
                  <a:gs pos="100000">
                    <a:srgbClr val="ED1B35"/>
                  </a:gs>
                </a:gsLst>
                <a:lin ang="0" scaled="1"/>
                <a:tileRect/>
              </a:gradFill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latin typeface="Lalezar" panose="00000500000000000000" pitchFamily="2" charset="-78"/>
              <a:cs typeface="B Titr" panose="00000700000000000000" pitchFamily="2" charset="-78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230B1953-9E76-416F-8FC9-02342EC3B81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720"/>
          <a:stretch/>
        </p:blipFill>
        <p:spPr>
          <a:xfrm rot="16200000">
            <a:off x="5003801" y="-5003801"/>
            <a:ext cx="2184400" cy="1219200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ECBFF0BE-A7E9-4E5A-8894-D8C22908D2CB}"/>
              </a:ext>
            </a:extLst>
          </p:cNvPr>
          <p:cNvSpPr txBox="1"/>
          <p:nvPr/>
        </p:nvSpPr>
        <p:spPr>
          <a:xfrm>
            <a:off x="1148197" y="2829648"/>
            <a:ext cx="9895608" cy="330859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 rtl="1">
              <a:lnSpc>
                <a:spcPct val="120000"/>
              </a:lnSpc>
              <a:spcAft>
                <a:spcPts val="1200"/>
              </a:spcAft>
            </a:pPr>
            <a:r>
              <a:rPr lang="fa-IR" sz="4400" spc="-15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 همسايگان حريم خطوط لوله نفت در صورت مشاهده هرگونه ساخت و ساز يا كشاورزي و حفاري بايد با شماره اضطراري </a:t>
            </a:r>
            <a:r>
              <a:rPr lang="fa-IR" sz="4400" spc="-15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42998-021</a:t>
            </a:r>
            <a:r>
              <a:rPr lang="fa-IR" sz="4400" spc="-15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 شركت خطوط لوله و مخابرات نفت ايران تماس بگيرند ؟</a:t>
            </a:r>
            <a:endParaRPr lang="en-US" sz="4400" b="1" spc="-150" dirty="0">
              <a:ln w="3175">
                <a:noFill/>
              </a:ln>
              <a:gradFill flip="none" rotWithShape="1">
                <a:gsLst>
                  <a:gs pos="0">
                    <a:srgbClr val="B10E23"/>
                  </a:gs>
                  <a:gs pos="100000">
                    <a:srgbClr val="ED1B35"/>
                  </a:gs>
                </a:gsLst>
                <a:lin ang="0" scaled="1"/>
                <a:tileRect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alezar" panose="00000500000000000000" pitchFamily="2" charset="-78"/>
              <a:cs typeface="B Titr" pitchFamily="2" charset="-78"/>
            </a:endParaRPr>
          </a:p>
        </p:txBody>
      </p:sp>
      <p:pic>
        <p:nvPicPr>
          <p:cNvPr id="5" name="Picture 3" descr="C:\Users\sadati-h\Desktop\Picsart_24-03-26_08-53-38-98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2501" y="101599"/>
            <a:ext cx="1632499" cy="191786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50877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312B50B7-31FC-4090-A029-6ACA19EAF8A2}"/>
              </a:ext>
            </a:extLst>
          </p:cNvPr>
          <p:cNvSpPr txBox="1"/>
          <p:nvPr/>
        </p:nvSpPr>
        <p:spPr>
          <a:xfrm>
            <a:off x="891505" y="1604911"/>
            <a:ext cx="10353572" cy="30162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>
              <a:lnSpc>
                <a:spcPct val="120000"/>
              </a:lnSpc>
              <a:spcAft>
                <a:spcPts val="1200"/>
              </a:spcAft>
            </a:pPr>
            <a:r>
              <a:rPr lang="fa-IR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يكي از نشانه هاي نشت مواد نفتي از خطوط لوله</a:t>
            </a:r>
            <a:r>
              <a:rPr lang="fa-IR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، بوي عجيب يا غيرعادي در حريم خطوط لوله ، حباب زدن مدام در مناطق مرطوب ،‌پرآب يا زمين هاي باتلاقي ،‌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 </a:t>
            </a:r>
            <a:r>
              <a:rPr lang="fa-IR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رودخانه ها و نهرها است .</a:t>
            </a:r>
            <a:endParaRPr lang="en-US" sz="4000" b="1" dirty="0">
              <a:ln w="3175">
                <a:noFill/>
              </a:ln>
              <a:gradFill flip="none" rotWithShape="1">
                <a:gsLst>
                  <a:gs pos="0">
                    <a:srgbClr val="B10E23"/>
                  </a:gs>
                  <a:gs pos="100000">
                    <a:srgbClr val="ED1B35"/>
                  </a:gs>
                </a:gsLst>
                <a:lin ang="0" scaled="1"/>
                <a:tileRect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alezar" panose="00000500000000000000" pitchFamily="2" charset="-78"/>
              <a:cs typeface="B Titr" pitchFamily="2" charset="-78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095DB95A-EED8-40F4-B157-82E64A1E714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009"/>
          <a:stretch/>
        </p:blipFill>
        <p:spPr>
          <a:xfrm rot="16200000" flipH="1">
            <a:off x="5194301" y="-139698"/>
            <a:ext cx="1803400" cy="12192002"/>
          </a:xfrm>
          <a:prstGeom prst="rect">
            <a:avLst/>
          </a:prstGeom>
        </p:spPr>
      </p:pic>
      <p:pic>
        <p:nvPicPr>
          <p:cNvPr id="4" name="Picture 3" descr="C:\Users\sadati-h\Desktop\Picsart_24-03-26_08-53-38-98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559501" y="0"/>
            <a:ext cx="1632499" cy="191786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57903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312B50B7-31FC-4090-A029-6ACA19EAF8A2}"/>
              </a:ext>
            </a:extLst>
          </p:cNvPr>
          <p:cNvSpPr txBox="1"/>
          <p:nvPr/>
        </p:nvSpPr>
        <p:spPr>
          <a:xfrm>
            <a:off x="1173940" y="727024"/>
            <a:ext cx="8008159" cy="541071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 rtl="1">
              <a:lnSpc>
                <a:spcPct val="120000"/>
              </a:lnSpc>
              <a:spcAft>
                <a:spcPts val="1200"/>
              </a:spcAft>
            </a:pPr>
            <a:r>
              <a:rPr lang="fa-IR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در مواجهه با خط لوله اسيب ديده اصلا جرقه درست نكنيد ، كبريت روشن نكنيد و تراكتور يا ماشين را استارت نزنيد، به محل حادثه نزديك نشويد و يا </a:t>
            </a:r>
            <a:r>
              <a:rPr lang="fa-IR" sz="4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پليس 110</a:t>
            </a: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 </a:t>
            </a:r>
            <a:r>
              <a:rPr lang="fa-IR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يا نزديكترين پاسگاه منطقه اطلاع دهيد.</a:t>
            </a:r>
            <a:endParaRPr lang="en-US" sz="4800" b="1" dirty="0">
              <a:ln w="3175">
                <a:noFill/>
              </a:ln>
              <a:gradFill flip="none" rotWithShape="1">
                <a:gsLst>
                  <a:gs pos="0">
                    <a:srgbClr val="B10E23"/>
                  </a:gs>
                  <a:gs pos="100000">
                    <a:srgbClr val="ED1B35"/>
                  </a:gs>
                </a:gsLst>
                <a:lin ang="0" scaled="1"/>
                <a:tileRect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alezar" panose="00000500000000000000" pitchFamily="2" charset="-78"/>
              <a:cs typeface="B Titr" pitchFamily="2" charset="-78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825439AA-0D22-4119-9CBF-016466FBADD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720"/>
          <a:stretch/>
        </p:blipFill>
        <p:spPr>
          <a:xfrm>
            <a:off x="10109200" y="0"/>
            <a:ext cx="2082800" cy="6858000"/>
          </a:xfrm>
          <a:prstGeom prst="rect">
            <a:avLst/>
          </a:prstGeom>
        </p:spPr>
      </p:pic>
      <p:pic>
        <p:nvPicPr>
          <p:cNvPr id="5" name="Picture 3" descr="C:\Users\sadati-h\Desktop\Picsart_24-03-26_08-53-38-98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1101" y="101597"/>
            <a:ext cx="1632499" cy="191786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61969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312B50B7-31FC-4090-A029-6ACA19EAF8A2}"/>
              </a:ext>
            </a:extLst>
          </p:cNvPr>
          <p:cNvSpPr txBox="1"/>
          <p:nvPr/>
        </p:nvSpPr>
        <p:spPr>
          <a:xfrm>
            <a:off x="903514" y="635927"/>
            <a:ext cx="8686800" cy="558614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 rtl="1">
              <a:lnSpc>
                <a:spcPct val="120000"/>
              </a:lnSpc>
              <a:spcAft>
                <a:spcPts val="1200"/>
              </a:spcAft>
            </a:pPr>
            <a:r>
              <a:rPr lang="fa-IR" sz="6000" b="1" spc="-150" dirty="0">
                <a:ln w="3175">
                  <a:noFill/>
                </a:ln>
                <a:effectLst>
                  <a:outerShdw blurRad="88900" sx="102000" sy="102000" algn="ctr" rotWithShape="0">
                    <a:prstClr val="black">
                      <a:alpha val="20000"/>
                    </a:prstClr>
                  </a:outerShdw>
                </a:effectLst>
                <a:latin typeface="Lalezar" panose="00000500000000000000" pitchFamily="2" charset="-78"/>
                <a:cs typeface="B Titr" panose="00000700000000000000" pitchFamily="2" charset="-78"/>
              </a:rPr>
              <a:t>ب</a:t>
            </a:r>
            <a:r>
              <a:rPr lang="fa-IR" sz="6000" b="1" spc="-150" dirty="0" smtClean="0">
                <a:ln w="3175">
                  <a:noFill/>
                </a:ln>
                <a:effectLst>
                  <a:outerShdw blurRad="88900" sx="102000" sy="102000" algn="ctr" rotWithShape="0">
                    <a:prstClr val="black">
                      <a:alpha val="20000"/>
                    </a:prstClr>
                  </a:outerShdw>
                </a:effectLst>
                <a:latin typeface="Lalezar" panose="00000500000000000000" pitchFamily="2" charset="-78"/>
                <a:cs typeface="B Titr" panose="00000700000000000000" pitchFamily="2" charset="-78"/>
              </a:rPr>
              <a:t>يشتر خطوط لوله مواد نفتي زيرزمين قرار دارند براي همين از علائمي براي نشان دادن محل و موقعيت تقريبي خط لوله استفاده مي شود </a:t>
            </a:r>
            <a:r>
              <a:rPr lang="en-US" sz="6000" b="1" spc="-150" dirty="0" smtClean="0">
                <a:ln w="3175">
                  <a:noFill/>
                </a:ln>
                <a:effectLst>
                  <a:outerShdw blurRad="88900" sx="102000" sy="102000" algn="ctr" rotWithShape="0">
                    <a:prstClr val="black">
                      <a:alpha val="20000"/>
                    </a:prstClr>
                  </a:outerShdw>
                </a:effectLst>
                <a:latin typeface="Lalezar" panose="00000500000000000000" pitchFamily="2" charset="-78"/>
                <a:cs typeface="B Titr" panose="00000700000000000000" pitchFamily="2" charset="-78"/>
              </a:rPr>
              <a:t>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825439AA-0D22-4119-9CBF-016466FBADD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009"/>
          <a:stretch/>
        </p:blipFill>
        <p:spPr>
          <a:xfrm>
            <a:off x="10222403" y="0"/>
            <a:ext cx="1969597" cy="6858000"/>
          </a:xfrm>
          <a:prstGeom prst="rect">
            <a:avLst/>
          </a:prstGeom>
        </p:spPr>
      </p:pic>
      <p:pic>
        <p:nvPicPr>
          <p:cNvPr id="5" name="Picture 3" descr="C:\Users\sadati-h\Desktop\Picsart_24-03-26_08-53-38-98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565302" y="57229"/>
            <a:ext cx="1632499" cy="191786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3002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312B50B7-31FC-4090-A029-6ACA19EAF8A2}"/>
              </a:ext>
            </a:extLst>
          </p:cNvPr>
          <p:cNvSpPr txBox="1"/>
          <p:nvPr/>
        </p:nvSpPr>
        <p:spPr>
          <a:xfrm>
            <a:off x="2444564" y="805471"/>
            <a:ext cx="7524544" cy="507831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 rtl="1">
              <a:lnSpc>
                <a:spcPct val="120000"/>
              </a:lnSpc>
              <a:spcAft>
                <a:spcPts val="1200"/>
              </a:spcAft>
            </a:pPr>
            <a:r>
              <a:rPr lang="fa-IR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نشانگر خطوط لوله ، تابلويي زرد رنگ است كه محدوده ي 20متري از آن </a:t>
            </a:r>
            <a:r>
              <a:rPr lang="fa-IR" sz="5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حريم عملياتي خطوط لوله </a:t>
            </a:r>
            <a:r>
              <a:rPr lang="fa-IR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مواد نفتي را تشكيل مي دهد </a:t>
            </a: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.</a:t>
            </a:r>
            <a:endParaRPr lang="en-US" sz="5400" b="1" dirty="0">
              <a:ln w="3175"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alezar" panose="00000500000000000000" pitchFamily="2" charset="-78"/>
              <a:cs typeface="B Titr" pitchFamily="2" charset="-78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825439AA-0D22-4119-9CBF-016466FBADD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009"/>
          <a:stretch/>
        </p:blipFill>
        <p:spPr>
          <a:xfrm>
            <a:off x="10222403" y="0"/>
            <a:ext cx="1969597" cy="68580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095DB95A-EED8-40F4-B157-82E64A1E714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009"/>
          <a:stretch/>
        </p:blipFill>
        <p:spPr>
          <a:xfrm flipH="1">
            <a:off x="0" y="0"/>
            <a:ext cx="1969597" cy="6858000"/>
          </a:xfrm>
          <a:prstGeom prst="rect">
            <a:avLst/>
          </a:prstGeom>
        </p:spPr>
      </p:pic>
      <p:pic>
        <p:nvPicPr>
          <p:cNvPr id="5" name="Picture 3" descr="C:\Users\sadati-h\Desktop\Picsart_24-03-26_08-53-38-98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559501" y="57230"/>
            <a:ext cx="1632499" cy="191786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53437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312B50B7-31FC-4090-A029-6ACA19EAF8A2}"/>
              </a:ext>
            </a:extLst>
          </p:cNvPr>
          <p:cNvSpPr txBox="1"/>
          <p:nvPr/>
        </p:nvSpPr>
        <p:spPr>
          <a:xfrm>
            <a:off x="2206351" y="1739497"/>
            <a:ext cx="9143999" cy="34163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 algn="just" rtl="1">
              <a:lnSpc>
                <a:spcPct val="150000"/>
              </a:lnSpc>
            </a:pPr>
            <a:r>
              <a:rPr lang="fa-IR" sz="4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304 ايستگاه مخابراتي </a:t>
            </a:r>
            <a:r>
              <a:rPr lang="fa-IR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در كل كشور وجود دارد كه حركت مواد نفتي را مخابره و انتقال ايمن را پشتيباني ميكنند.</a:t>
            </a:r>
            <a:endParaRPr 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Titr" pitchFamily="2" charset="-78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095DB95A-EED8-40F4-B157-82E64A1E714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009"/>
          <a:stretch/>
        </p:blipFill>
        <p:spPr>
          <a:xfrm flipH="1">
            <a:off x="0" y="0"/>
            <a:ext cx="1969597" cy="6858000"/>
          </a:xfrm>
          <a:prstGeom prst="rect">
            <a:avLst/>
          </a:prstGeom>
        </p:spPr>
      </p:pic>
      <p:pic>
        <p:nvPicPr>
          <p:cNvPr id="4" name="Picture 3" descr="C:\Users\sadati-h\Desktop\Picsart_24-03-26_08-53-38-98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534101" y="101598"/>
            <a:ext cx="1632499" cy="191786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05755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312B50B7-31FC-4090-A029-6ACA19EAF8A2}"/>
              </a:ext>
            </a:extLst>
          </p:cNvPr>
          <p:cNvSpPr txBox="1"/>
          <p:nvPr/>
        </p:nvSpPr>
        <p:spPr>
          <a:xfrm>
            <a:off x="526240" y="611162"/>
            <a:ext cx="8757459" cy="535531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 rtl="1">
              <a:lnSpc>
                <a:spcPct val="120000"/>
              </a:lnSpc>
              <a:spcAft>
                <a:spcPts val="1200"/>
              </a:spcAft>
            </a:pPr>
            <a:r>
              <a:rPr lang="fa-IR" sz="7200" spc="300" dirty="0" smtClean="0">
                <a:solidFill>
                  <a:srgbClr val="FF0000"/>
                </a:solidFill>
                <a:cs typeface="B Titr" pitchFamily="2" charset="-78"/>
              </a:rPr>
              <a:t>نخستين خطوط لوله </a:t>
            </a:r>
            <a:r>
              <a:rPr lang="fa-IR" sz="7200" spc="300" dirty="0" smtClean="0">
                <a:cs typeface="B Titr" pitchFamily="2" charset="-78"/>
              </a:rPr>
              <a:t>نفت جهت انتقال نفت خام به پالايشگاه آبادان در </a:t>
            </a:r>
            <a:r>
              <a:rPr lang="fa-IR" sz="7200" spc="300" dirty="0" smtClean="0">
                <a:solidFill>
                  <a:srgbClr val="FF0000"/>
                </a:solidFill>
                <a:cs typeface="B Titr" pitchFamily="2" charset="-78"/>
              </a:rPr>
              <a:t>سال</a:t>
            </a:r>
            <a:r>
              <a:rPr lang="fa-IR" sz="7200" spc="300" dirty="0" smtClean="0">
                <a:cs typeface="B Titr" pitchFamily="2" charset="-78"/>
              </a:rPr>
              <a:t> </a:t>
            </a:r>
            <a:r>
              <a:rPr lang="fa-IR" sz="7200" spc="300" dirty="0" smtClean="0">
                <a:solidFill>
                  <a:srgbClr val="FF0000"/>
                </a:solidFill>
                <a:cs typeface="B Titr" pitchFamily="2" charset="-78"/>
              </a:rPr>
              <a:t>1289</a:t>
            </a:r>
            <a:r>
              <a:rPr lang="fa-IR" sz="7200" spc="300" dirty="0" smtClean="0">
                <a:cs typeface="B Titr" pitchFamily="2" charset="-78"/>
              </a:rPr>
              <a:t> احداث گرديد</a:t>
            </a:r>
            <a:r>
              <a:rPr lang="en-US" sz="7200" spc="300" dirty="0" smtClean="0">
                <a:cs typeface="B Titr" pitchFamily="2" charset="-78"/>
              </a:rPr>
              <a:t>.</a:t>
            </a:r>
            <a:endParaRPr lang="en-US" sz="7200" b="1" spc="300" dirty="0">
              <a:ln w="3175">
                <a:noFill/>
              </a:ln>
              <a:gradFill flip="none" rotWithShape="1">
                <a:gsLst>
                  <a:gs pos="0">
                    <a:srgbClr val="B10E23"/>
                  </a:gs>
                  <a:gs pos="100000">
                    <a:srgbClr val="ED1B35"/>
                  </a:gs>
                </a:gsLst>
                <a:lin ang="0" scaled="1"/>
                <a:tileRect/>
              </a:gradFill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latin typeface="Lalezar" panose="00000500000000000000" pitchFamily="2" charset="-78"/>
              <a:cs typeface="B Titr" pitchFamily="2" charset="-78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825439AA-0D22-4119-9CBF-016466FBADD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720"/>
          <a:stretch/>
        </p:blipFill>
        <p:spPr>
          <a:xfrm>
            <a:off x="10045700" y="0"/>
            <a:ext cx="2146300" cy="6858000"/>
          </a:xfrm>
          <a:prstGeom prst="rect">
            <a:avLst/>
          </a:prstGeom>
        </p:spPr>
      </p:pic>
      <p:pic>
        <p:nvPicPr>
          <p:cNvPr id="7" name="Picture 3" descr="C:\Users\sadati-h\Desktop\Picsart_24-03-26_08-53-38-98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579680" y="0"/>
            <a:ext cx="1668320" cy="195994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61969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312B50B7-31FC-4090-A029-6ACA19EAF8A2}"/>
              </a:ext>
            </a:extLst>
          </p:cNvPr>
          <p:cNvSpPr txBox="1"/>
          <p:nvPr/>
        </p:nvSpPr>
        <p:spPr>
          <a:xfrm>
            <a:off x="1212273" y="1647629"/>
            <a:ext cx="9767454" cy="33886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 rtl="1">
              <a:lnSpc>
                <a:spcPct val="120000"/>
              </a:lnSpc>
              <a:spcAft>
                <a:spcPts val="1200"/>
              </a:spcAft>
            </a:pPr>
            <a:r>
              <a:rPr lang="fa-IR" sz="3600" b="1" dirty="0" smtClean="0">
                <a:ln w="3175">
                  <a:noFill/>
                </a:ln>
                <a:effectLst>
                  <a:outerShdw blurRad="88900" sx="102000" sy="102000" algn="ctr" rotWithShape="0">
                    <a:prstClr val="black">
                      <a:alpha val="20000"/>
                    </a:prstClr>
                  </a:outerShdw>
                </a:effectLst>
                <a:latin typeface="Lalezar" panose="00000500000000000000" pitchFamily="2" charset="-78"/>
                <a:cs typeface="B Titr" panose="00000700000000000000" pitchFamily="2" charset="-78"/>
              </a:rPr>
              <a:t>نفت خام </a:t>
            </a:r>
            <a:r>
              <a:rPr lang="fa-IR" sz="3600" b="1" dirty="0" smtClean="0">
                <a:ln w="3175">
                  <a:noFill/>
                </a:ln>
                <a:solidFill>
                  <a:srgbClr val="FF0000"/>
                </a:solidFill>
                <a:effectLst>
                  <a:outerShdw blurRad="88900" sx="102000" sy="102000" algn="ctr" rotWithShape="0">
                    <a:prstClr val="black">
                      <a:alpha val="20000"/>
                    </a:prstClr>
                  </a:outerShdw>
                </a:effectLst>
                <a:latin typeface="Lalezar" panose="00000500000000000000" pitchFamily="2" charset="-78"/>
                <a:cs typeface="B Titr" panose="00000700000000000000" pitchFamily="2" charset="-78"/>
              </a:rPr>
              <a:t>از طريق خطوط لوله </a:t>
            </a:r>
            <a:r>
              <a:rPr lang="fa-IR" sz="3600" b="1" dirty="0" smtClean="0">
                <a:ln w="3175">
                  <a:noFill/>
                </a:ln>
                <a:effectLst>
                  <a:outerShdw blurRad="88900" sx="102000" sy="102000" algn="ctr" rotWithShape="0">
                    <a:prstClr val="black">
                      <a:alpha val="20000"/>
                    </a:prstClr>
                  </a:outerShdw>
                </a:effectLst>
                <a:latin typeface="Lalezar" panose="00000500000000000000" pitchFamily="2" charset="-78"/>
                <a:cs typeface="B Titr" panose="00000700000000000000" pitchFamily="2" charset="-78"/>
              </a:rPr>
              <a:t>به پالايشگاه ها ميرسند و در آنجا تبديل به فراورده هايي همچون بنزين ،‌گازوييل ، نفت سفيد و... مي‌شوند و بعد دوباره وارد خطوط لوله مخصوص فرآورده شده وبعد  براي توزيع تحويل مخازن شركت ملي پخش مواد نفتي مي شوند </a:t>
            </a:r>
            <a:r>
              <a:rPr lang="en-US" sz="3600" b="1" dirty="0" smtClean="0">
                <a:ln w="3175">
                  <a:noFill/>
                </a:ln>
                <a:effectLst>
                  <a:outerShdw blurRad="88900" sx="102000" sy="102000" algn="ctr" rotWithShape="0">
                    <a:prstClr val="black">
                      <a:alpha val="20000"/>
                    </a:prstClr>
                  </a:outerShdw>
                </a:effectLst>
                <a:latin typeface="Lalezar" panose="00000500000000000000" pitchFamily="2" charset="-78"/>
                <a:cs typeface="B Titr" panose="00000700000000000000" pitchFamily="2" charset="-78"/>
              </a:rPr>
              <a:t>.</a:t>
            </a:r>
            <a:endParaRPr lang="en-US" sz="3600" b="1" dirty="0">
              <a:ln w="3175"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latin typeface="Lalezar" panose="00000500000000000000" pitchFamily="2" charset="-78"/>
              <a:cs typeface="B Titr" panose="00000700000000000000" pitchFamily="2" charset="-78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095DB95A-EED8-40F4-B157-82E64A1E714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009"/>
          <a:stretch/>
        </p:blipFill>
        <p:spPr>
          <a:xfrm rot="16200000" flipH="1">
            <a:off x="5353052" y="19052"/>
            <a:ext cx="1485898" cy="12192002"/>
          </a:xfrm>
          <a:prstGeom prst="rect">
            <a:avLst/>
          </a:prstGeom>
        </p:spPr>
      </p:pic>
      <p:pic>
        <p:nvPicPr>
          <p:cNvPr id="4" name="Picture 3" descr="C:\Users\sadati-h\Desktop\Picsart_24-03-26_08-53-38-98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559503" y="0"/>
            <a:ext cx="1632499" cy="191786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91787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312B50B7-31FC-4090-A029-6ACA19EAF8A2}"/>
              </a:ext>
            </a:extLst>
          </p:cNvPr>
          <p:cNvSpPr txBox="1"/>
          <p:nvPr/>
        </p:nvSpPr>
        <p:spPr>
          <a:xfrm>
            <a:off x="2333728" y="473456"/>
            <a:ext cx="7524544" cy="131112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ct val="120000"/>
              </a:lnSpc>
              <a:spcAft>
                <a:spcPts val="1200"/>
              </a:spcAft>
            </a:pPr>
            <a:r>
              <a:rPr lang="fa-IR" sz="6600" b="1">
                <a:ln w="3175">
                  <a:noFill/>
                </a:ln>
                <a:gradFill flip="none" rotWithShape="1">
                  <a:gsLst>
                    <a:gs pos="0">
                      <a:srgbClr val="B10E23"/>
                    </a:gs>
                    <a:gs pos="100000">
                      <a:srgbClr val="ED1B35"/>
                    </a:gs>
                  </a:gsLst>
                  <a:lin ang="0" scaled="1"/>
                  <a:tileRect/>
                </a:gradFill>
                <a:effectLst>
                  <a:outerShdw blurRad="88900" sx="102000" sy="102000" algn="ctr" rotWithShape="0">
                    <a:prstClr val="black">
                      <a:alpha val="20000"/>
                    </a:prstClr>
                  </a:outerShdw>
                </a:effectLst>
                <a:latin typeface="Lalezar" panose="00000500000000000000" pitchFamily="2" charset="-78"/>
                <a:cs typeface="B Titr" panose="00000700000000000000" pitchFamily="2" charset="-78"/>
              </a:rPr>
              <a:t>تیتر خود را وارد کنید</a:t>
            </a:r>
            <a:endParaRPr lang="en-US" sz="6600" b="1">
              <a:ln w="3175">
                <a:noFill/>
              </a:ln>
              <a:gradFill flip="none" rotWithShape="1">
                <a:gsLst>
                  <a:gs pos="0">
                    <a:srgbClr val="B10E23"/>
                  </a:gs>
                  <a:gs pos="100000">
                    <a:srgbClr val="ED1B35"/>
                  </a:gs>
                </a:gsLst>
                <a:lin ang="0" scaled="1"/>
                <a:tileRect/>
              </a:gradFill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latin typeface="Lalezar" panose="00000500000000000000" pitchFamily="2" charset="-78"/>
              <a:cs typeface="B Titr" panose="00000700000000000000" pitchFamily="2" charset="-78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230B1953-9E76-416F-8FC9-02342EC3B81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720"/>
          <a:stretch/>
        </p:blipFill>
        <p:spPr>
          <a:xfrm rot="16200000">
            <a:off x="4422466" y="-4422466"/>
            <a:ext cx="3347070" cy="1219200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ECBFF0BE-A7E9-4E5A-8894-D8C22908D2CB}"/>
              </a:ext>
            </a:extLst>
          </p:cNvPr>
          <p:cNvSpPr txBox="1"/>
          <p:nvPr/>
        </p:nvSpPr>
        <p:spPr>
          <a:xfrm>
            <a:off x="685800" y="3431392"/>
            <a:ext cx="10820400" cy="150810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>
              <a:lnSpc>
                <a:spcPct val="120000"/>
              </a:lnSpc>
              <a:spcAft>
                <a:spcPts val="1200"/>
              </a:spcAft>
            </a:pPr>
            <a:r>
              <a:rPr lang="fa-IR" sz="8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با تشكر از نگاه شما</a:t>
            </a:r>
            <a:endParaRPr lang="en-US" sz="8000" b="1" dirty="0">
              <a:ln w="3175"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alezar" panose="00000500000000000000" pitchFamily="2" charset="-78"/>
              <a:cs typeface="B Titr" pitchFamily="2" charset="-78"/>
            </a:endParaRPr>
          </a:p>
        </p:txBody>
      </p:sp>
      <p:pic>
        <p:nvPicPr>
          <p:cNvPr id="5" name="Picture 3" descr="C:\Users\sadati-h\Desktop\Picsart_24-03-26_08-53-38-98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79750" y="4939496"/>
            <a:ext cx="1632499" cy="191786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50877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312B50B7-31FC-4090-A029-6ACA19EAF8A2}"/>
              </a:ext>
            </a:extLst>
          </p:cNvPr>
          <p:cNvSpPr txBox="1"/>
          <p:nvPr/>
        </p:nvSpPr>
        <p:spPr>
          <a:xfrm>
            <a:off x="1486312" y="431397"/>
            <a:ext cx="7524544" cy="563231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 rtl="1">
              <a:lnSpc>
                <a:spcPct val="120000"/>
              </a:lnSpc>
              <a:spcAft>
                <a:spcPts val="1200"/>
              </a:spcAft>
            </a:pPr>
            <a:r>
              <a:rPr lang="fa-IR" sz="6000" b="1" dirty="0" smtClean="0">
                <a:ln w="3175">
                  <a:noFill/>
                </a:ln>
                <a:solidFill>
                  <a:srgbClr val="FF0000"/>
                </a:solidFill>
                <a:effectLst>
                  <a:outerShdw blurRad="88900" sx="102000" sy="102000" algn="ctr" rotWithShape="0">
                    <a:prstClr val="black">
                      <a:alpha val="20000"/>
                    </a:prstClr>
                  </a:outerShdw>
                </a:effectLst>
                <a:latin typeface="Lalezar" panose="00000500000000000000" pitchFamily="2" charset="-78"/>
                <a:cs typeface="B Titr" panose="00000700000000000000" pitchFamily="2" charset="-78"/>
              </a:rPr>
              <a:t>232</a:t>
            </a:r>
            <a:r>
              <a:rPr lang="fa-IR" sz="6000" b="1" dirty="0" smtClean="0">
                <a:ln w="3175">
                  <a:noFill/>
                </a:ln>
                <a:effectLst>
                  <a:outerShdw blurRad="88900" sx="102000" sy="102000" algn="ctr" rotWithShape="0">
                    <a:prstClr val="black">
                      <a:alpha val="20000"/>
                    </a:prstClr>
                  </a:outerShdw>
                </a:effectLst>
                <a:latin typeface="Lalezar" panose="00000500000000000000" pitchFamily="2" charset="-78"/>
                <a:cs typeface="B Titr" panose="00000700000000000000" pitchFamily="2" charset="-78"/>
              </a:rPr>
              <a:t> ايستگاه مركز انتقال نفت ، فشار شكن و تاسيسات در مناطق شركت خطوط لوله و مخابرات نفت ايران وجود دارد.</a:t>
            </a:r>
            <a:endParaRPr lang="en-US" sz="6000" b="1" dirty="0" smtClean="0">
              <a:ln w="3175"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latin typeface="Lalezar" panose="00000500000000000000" pitchFamily="2" charset="-78"/>
              <a:cs typeface="B Titr" panose="00000700000000000000" pitchFamily="2" charset="-78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825439AA-0D22-4119-9CBF-016466FBADD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009"/>
          <a:stretch/>
        </p:blipFill>
        <p:spPr>
          <a:xfrm>
            <a:off x="10222403" y="0"/>
            <a:ext cx="1969597" cy="6858000"/>
          </a:xfrm>
          <a:prstGeom prst="rect">
            <a:avLst/>
          </a:prstGeom>
        </p:spPr>
      </p:pic>
      <p:pic>
        <p:nvPicPr>
          <p:cNvPr id="5" name="Picture 3" descr="C:\Users\sadati-h\Desktop\Picsart_24-03-26_08-53-38-98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559501" y="0"/>
            <a:ext cx="1632499" cy="191786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3002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312B50B7-31FC-4090-A029-6ACA19EAF8A2}"/>
              </a:ext>
            </a:extLst>
          </p:cNvPr>
          <p:cNvSpPr txBox="1"/>
          <p:nvPr/>
        </p:nvSpPr>
        <p:spPr>
          <a:xfrm>
            <a:off x="1409700" y="1238330"/>
            <a:ext cx="8648308" cy="419345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 rtl="1">
              <a:lnSpc>
                <a:spcPct val="120000"/>
              </a:lnSpc>
              <a:spcAft>
                <a:spcPts val="1200"/>
              </a:spcAft>
            </a:pPr>
            <a:r>
              <a:rPr lang="fa-IR" sz="5400" spc="-3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مناطق ما به ترتيب قدمت</a:t>
            </a:r>
            <a:r>
              <a:rPr lang="en-US" sz="5400" spc="-3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:</a:t>
            </a:r>
            <a:r>
              <a:rPr lang="fa-IR" sz="5400" spc="-3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 </a:t>
            </a:r>
            <a:endParaRPr lang="en-US" sz="5400" spc="-3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Titr" pitchFamily="2" charset="-78"/>
            </a:endParaRPr>
          </a:p>
          <a:p>
            <a:pPr algn="just" rtl="1">
              <a:lnSpc>
                <a:spcPct val="120000"/>
              </a:lnSpc>
              <a:spcAft>
                <a:spcPts val="1200"/>
              </a:spcAft>
            </a:pPr>
            <a:r>
              <a:rPr lang="fa-IR" sz="5400" spc="-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خوزستان، لرستان، مركزي، تهران، شمالشرق، فارس، شمالغرب، اصفهان، غرب، جنوبشرق ، شمال و خليج فارس</a:t>
            </a:r>
            <a:endParaRPr lang="en-US" sz="5400" b="1" spc="-300" dirty="0">
              <a:ln w="3175">
                <a:noFill/>
              </a:ln>
              <a:gradFill flip="none" rotWithShape="1">
                <a:gsLst>
                  <a:gs pos="0">
                    <a:srgbClr val="B10E23"/>
                  </a:gs>
                  <a:gs pos="100000">
                    <a:srgbClr val="ED1B35"/>
                  </a:gs>
                </a:gsLst>
                <a:lin ang="0" scaled="1"/>
                <a:tileRect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alezar" panose="00000500000000000000" pitchFamily="2" charset="-78"/>
              <a:cs typeface="B Titr" pitchFamily="2" charset="-78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825439AA-0D22-4119-9CBF-016466FBADD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009"/>
          <a:stretch/>
        </p:blipFill>
        <p:spPr>
          <a:xfrm>
            <a:off x="11023600" y="0"/>
            <a:ext cx="1168400" cy="68580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095DB95A-EED8-40F4-B157-82E64A1E714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009"/>
          <a:stretch/>
        </p:blipFill>
        <p:spPr>
          <a:xfrm flipH="1">
            <a:off x="0" y="0"/>
            <a:ext cx="984798" cy="6858000"/>
          </a:xfrm>
          <a:prstGeom prst="rect">
            <a:avLst/>
          </a:prstGeom>
        </p:spPr>
      </p:pic>
      <p:pic>
        <p:nvPicPr>
          <p:cNvPr id="8" name="Picture 3" descr="C:\Users\sadati-h\Desktop\Picsart_24-03-26_08-53-38-98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2501" y="101599"/>
            <a:ext cx="1632499" cy="191786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53437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3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312B50B7-31FC-4090-A029-6ACA19EAF8A2}"/>
              </a:ext>
            </a:extLst>
          </p:cNvPr>
          <p:cNvSpPr txBox="1"/>
          <p:nvPr/>
        </p:nvSpPr>
        <p:spPr>
          <a:xfrm>
            <a:off x="2476500" y="923084"/>
            <a:ext cx="8081427" cy="470898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 algn="just" rtl="1"/>
            <a:r>
              <a:rPr lang="ar-SA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انتقال سالانه</a:t>
            </a:r>
            <a:r>
              <a:rPr lang="fa-IR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 </a:t>
            </a:r>
            <a:r>
              <a:rPr lang="fa-IR" sz="6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145 </a:t>
            </a:r>
            <a:r>
              <a:rPr lang="ar-SA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ميليارد </a:t>
            </a:r>
            <a:r>
              <a:rPr lang="fa-IR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ليتر </a:t>
            </a:r>
            <a:r>
              <a:rPr lang="ar-SA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نفت خام و فرآورده‌هاي نفتي در سراسر كشور، توسط شركت خطوط لوله و مخابرات نفت ايران انجام مي شود</a:t>
            </a:r>
            <a:r>
              <a:rPr lang="fa-IR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.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Titr" pitchFamily="2" charset="-78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095DB95A-EED8-40F4-B157-82E64A1E714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009"/>
          <a:stretch/>
        </p:blipFill>
        <p:spPr>
          <a:xfrm flipH="1">
            <a:off x="0" y="0"/>
            <a:ext cx="1969597" cy="6858000"/>
          </a:xfrm>
          <a:prstGeom prst="rect">
            <a:avLst/>
          </a:prstGeom>
        </p:spPr>
      </p:pic>
      <p:pic>
        <p:nvPicPr>
          <p:cNvPr id="4" name="Picture 3" descr="C:\Users\sadati-h\Desktop\Picsart_24-03-26_08-53-38-98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72227" y="21534"/>
            <a:ext cx="1519773" cy="178543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05755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312B50B7-31FC-4090-A029-6ACA19EAF8A2}"/>
              </a:ext>
            </a:extLst>
          </p:cNvPr>
          <p:cNvSpPr txBox="1"/>
          <p:nvPr/>
        </p:nvSpPr>
        <p:spPr>
          <a:xfrm>
            <a:off x="1191492" y="390329"/>
            <a:ext cx="9767454" cy="423500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>
              <a:lnSpc>
                <a:spcPct val="120000"/>
              </a:lnSpc>
              <a:spcAft>
                <a:spcPts val="1200"/>
              </a:spcAft>
            </a:pPr>
            <a:r>
              <a:rPr lang="fa-IR" sz="5400" b="1" dirty="0" smtClean="0">
                <a:ln w="3175">
                  <a:noFill/>
                </a:ln>
                <a:effectLst>
                  <a:outerShdw blurRad="88900" sx="102000" sy="102000" algn="ctr" rotWithShape="0">
                    <a:prstClr val="black">
                      <a:alpha val="20000"/>
                    </a:prstClr>
                  </a:outerShdw>
                </a:effectLst>
                <a:latin typeface="Lalezar" panose="00000500000000000000" pitchFamily="2" charset="-78"/>
                <a:cs typeface="B Titr" panose="00000700000000000000" pitchFamily="2" charset="-78"/>
              </a:rPr>
              <a:t>استفاده از پمپ هاي برقي به جاي توربين هايي با سوخت فسيلي</a:t>
            </a:r>
          </a:p>
          <a:p>
            <a:pPr algn="ctr" rtl="1">
              <a:lnSpc>
                <a:spcPct val="120000"/>
              </a:lnSpc>
              <a:spcAft>
                <a:spcPts val="1200"/>
              </a:spcAft>
            </a:pPr>
            <a:r>
              <a:rPr lang="fa-IR" sz="5400" b="1" dirty="0" smtClean="0">
                <a:ln w="3175">
                  <a:noFill/>
                </a:ln>
                <a:effectLst>
                  <a:outerShdw blurRad="88900" sx="102000" sy="102000" algn="ctr" rotWithShape="0">
                    <a:prstClr val="black">
                      <a:alpha val="20000"/>
                    </a:prstClr>
                  </a:outerShdw>
                </a:effectLst>
                <a:latin typeface="Lalezar" panose="00000500000000000000" pitchFamily="2" charset="-78"/>
                <a:cs typeface="B Titr" panose="00000700000000000000" pitchFamily="2" charset="-78"/>
              </a:rPr>
              <a:t> در شركت خطوط لوله و مخابرات نفت ايران </a:t>
            </a:r>
            <a:r>
              <a:rPr lang="fa-IR" sz="5400" b="1" dirty="0" smtClean="0">
                <a:ln w="3175">
                  <a:noFill/>
                </a:ln>
                <a:solidFill>
                  <a:srgbClr val="FF0000"/>
                </a:solidFill>
                <a:effectLst>
                  <a:outerShdw blurRad="88900" sx="102000" sy="102000" algn="ctr" rotWithShape="0">
                    <a:prstClr val="black">
                      <a:alpha val="20000"/>
                    </a:prstClr>
                  </a:outerShdw>
                </a:effectLst>
                <a:latin typeface="Lalezar" panose="00000500000000000000" pitchFamily="2" charset="-78"/>
                <a:cs typeface="B Titr" panose="00000700000000000000" pitchFamily="2" charset="-78"/>
              </a:rPr>
              <a:t>باعث توليد هواي پاك </a:t>
            </a:r>
            <a:r>
              <a:rPr lang="fa-IR" sz="5400" b="1" dirty="0" smtClean="0">
                <a:ln w="3175">
                  <a:noFill/>
                </a:ln>
                <a:effectLst>
                  <a:outerShdw blurRad="88900" sx="102000" sy="102000" algn="ctr" rotWithShape="0">
                    <a:prstClr val="black">
                      <a:alpha val="20000"/>
                    </a:prstClr>
                  </a:outerShdw>
                </a:effectLst>
                <a:latin typeface="Lalezar" panose="00000500000000000000" pitchFamily="2" charset="-78"/>
                <a:cs typeface="B Titr" panose="00000700000000000000" pitchFamily="2" charset="-78"/>
              </a:rPr>
              <a:t>مي شود.</a:t>
            </a:r>
            <a:endParaRPr lang="en-US" sz="5400" b="1" dirty="0">
              <a:ln w="3175"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latin typeface="Lalezar" panose="00000500000000000000" pitchFamily="2" charset="-78"/>
              <a:cs typeface="B Titr" panose="00000700000000000000" pitchFamily="2" charset="-78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095DB95A-EED8-40F4-B157-82E64A1E714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009"/>
          <a:stretch/>
        </p:blipFill>
        <p:spPr>
          <a:xfrm rot="16200000" flipH="1">
            <a:off x="5353052" y="19052"/>
            <a:ext cx="1485898" cy="12192002"/>
          </a:xfrm>
          <a:prstGeom prst="rect">
            <a:avLst/>
          </a:prstGeom>
        </p:spPr>
      </p:pic>
      <p:pic>
        <p:nvPicPr>
          <p:cNvPr id="4" name="Picture 3" descr="C:\Users\sadati-h\Desktop\Picsart_24-03-26_08-53-38-98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559501" y="101597"/>
            <a:ext cx="1632499" cy="191786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91787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3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312B50B7-31FC-4090-A029-6ACA19EAF8A2}"/>
              </a:ext>
            </a:extLst>
          </p:cNvPr>
          <p:cNvSpPr txBox="1"/>
          <p:nvPr/>
        </p:nvSpPr>
        <p:spPr>
          <a:xfrm>
            <a:off x="2333728" y="473456"/>
            <a:ext cx="7524544" cy="131112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ct val="120000"/>
              </a:lnSpc>
              <a:spcAft>
                <a:spcPts val="1200"/>
              </a:spcAft>
            </a:pPr>
            <a:r>
              <a:rPr lang="fa-IR" sz="6600" b="1">
                <a:ln w="3175">
                  <a:noFill/>
                </a:ln>
                <a:gradFill flip="none" rotWithShape="1">
                  <a:gsLst>
                    <a:gs pos="0">
                      <a:srgbClr val="B10E23"/>
                    </a:gs>
                    <a:gs pos="100000">
                      <a:srgbClr val="ED1B35"/>
                    </a:gs>
                  </a:gsLst>
                  <a:lin ang="0" scaled="1"/>
                  <a:tileRect/>
                </a:gradFill>
                <a:effectLst>
                  <a:outerShdw blurRad="88900" sx="102000" sy="102000" algn="ctr" rotWithShape="0">
                    <a:prstClr val="black">
                      <a:alpha val="20000"/>
                    </a:prstClr>
                  </a:outerShdw>
                </a:effectLst>
                <a:latin typeface="Lalezar" panose="00000500000000000000" pitchFamily="2" charset="-78"/>
                <a:cs typeface="B Titr" panose="00000700000000000000" pitchFamily="2" charset="-78"/>
              </a:rPr>
              <a:t>تیتر خود را وارد کنید</a:t>
            </a:r>
            <a:endParaRPr lang="en-US" sz="6600" b="1">
              <a:ln w="3175">
                <a:noFill/>
              </a:ln>
              <a:gradFill flip="none" rotWithShape="1">
                <a:gsLst>
                  <a:gs pos="0">
                    <a:srgbClr val="B10E23"/>
                  </a:gs>
                  <a:gs pos="100000">
                    <a:srgbClr val="ED1B35"/>
                  </a:gs>
                </a:gsLst>
                <a:lin ang="0" scaled="1"/>
                <a:tileRect/>
              </a:gradFill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latin typeface="Lalezar" panose="00000500000000000000" pitchFamily="2" charset="-78"/>
              <a:cs typeface="B Titr" panose="00000700000000000000" pitchFamily="2" charset="-78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230B1953-9E76-416F-8FC9-02342EC3B81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720"/>
          <a:stretch/>
        </p:blipFill>
        <p:spPr>
          <a:xfrm rot="16200000">
            <a:off x="4422466" y="-4422466"/>
            <a:ext cx="3347070" cy="1219200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ECBFF0BE-A7E9-4E5A-8894-D8C22908D2CB}"/>
              </a:ext>
            </a:extLst>
          </p:cNvPr>
          <p:cNvSpPr txBox="1"/>
          <p:nvPr/>
        </p:nvSpPr>
        <p:spPr>
          <a:xfrm>
            <a:off x="635000" y="3811012"/>
            <a:ext cx="10922000" cy="252992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>
              <a:lnSpc>
                <a:spcPct val="120000"/>
              </a:lnSpc>
              <a:spcAft>
                <a:spcPts val="1200"/>
              </a:spcAft>
            </a:pPr>
            <a:r>
              <a:rPr lang="fa-IR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 در مراكز انتقال نفت شركت خطوط لوله و مخابرات نفت ايران </a:t>
            </a:r>
            <a:r>
              <a:rPr lang="fa-IR" sz="4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براي تامين هواي پاك </a:t>
            </a:r>
            <a:r>
              <a:rPr lang="fa-IR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از توربين گاز سوز به جاي توربين مايع استفاده مي شود</a:t>
            </a: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.</a:t>
            </a:r>
            <a:endParaRPr lang="en-US" sz="4400" b="1" dirty="0">
              <a:ln w="3175">
                <a:noFill/>
              </a:ln>
              <a:gradFill flip="none" rotWithShape="1">
                <a:gsLst>
                  <a:gs pos="0">
                    <a:srgbClr val="B10E23"/>
                  </a:gs>
                  <a:gs pos="100000">
                    <a:srgbClr val="ED1B35"/>
                  </a:gs>
                </a:gsLst>
                <a:lin ang="0" scaled="1"/>
                <a:tileRect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alezar" panose="00000500000000000000" pitchFamily="2" charset="-78"/>
              <a:cs typeface="B Titr" pitchFamily="2" charset="-78"/>
            </a:endParaRPr>
          </a:p>
        </p:txBody>
      </p:sp>
      <p:pic>
        <p:nvPicPr>
          <p:cNvPr id="5" name="Picture 3" descr="C:\Users\sadati-h\Desktop\Picsart_24-03-26_08-53-38-98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2501" y="101599"/>
            <a:ext cx="1632499" cy="191786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50877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312B50B7-31FC-4090-A029-6ACA19EAF8A2}"/>
              </a:ext>
            </a:extLst>
          </p:cNvPr>
          <p:cNvSpPr txBox="1"/>
          <p:nvPr/>
        </p:nvSpPr>
        <p:spPr>
          <a:xfrm>
            <a:off x="657330" y="1131547"/>
            <a:ext cx="10353572" cy="304237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 rtl="1">
              <a:lnSpc>
                <a:spcPct val="120000"/>
              </a:lnSpc>
              <a:spcAft>
                <a:spcPts val="1200"/>
              </a:spcAft>
            </a:pPr>
            <a:r>
              <a:rPr lang="en-US" sz="5400" spc="-15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 </a:t>
            </a:r>
            <a:r>
              <a:rPr lang="fa-IR" sz="5400" spc="-15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15000 كيلومتر خطوط لوله ، در راستاي </a:t>
            </a:r>
            <a:r>
              <a:rPr lang="fa-IR" sz="5400" spc="-15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حفظ محيط زيست </a:t>
            </a:r>
            <a:r>
              <a:rPr lang="fa-IR" sz="5400" spc="-15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توسط مهندسان و متخصصان دايما در حال بازسازي و بهسازي مي باشد</a:t>
            </a:r>
            <a:r>
              <a:rPr lang="en-US" sz="5400" spc="-15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.</a:t>
            </a:r>
            <a:endParaRPr lang="en-US" sz="5400" b="1" spc="-150" dirty="0">
              <a:ln w="3175">
                <a:noFill/>
              </a:ln>
              <a:gradFill flip="none" rotWithShape="1">
                <a:gsLst>
                  <a:gs pos="0">
                    <a:srgbClr val="B10E23"/>
                  </a:gs>
                  <a:gs pos="100000">
                    <a:srgbClr val="ED1B35"/>
                  </a:gs>
                </a:gsLst>
                <a:lin ang="0" scaled="1"/>
                <a:tileRect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alezar" panose="00000500000000000000" pitchFamily="2" charset="-78"/>
              <a:cs typeface="B Titr" pitchFamily="2" charset="-78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095DB95A-EED8-40F4-B157-82E64A1E714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009"/>
          <a:stretch/>
        </p:blipFill>
        <p:spPr>
          <a:xfrm rot="16200000" flipH="1">
            <a:off x="5133977" y="-200022"/>
            <a:ext cx="1924048" cy="12192002"/>
          </a:xfrm>
          <a:prstGeom prst="rect">
            <a:avLst/>
          </a:prstGeom>
        </p:spPr>
      </p:pic>
      <p:pic>
        <p:nvPicPr>
          <p:cNvPr id="4" name="Picture 3" descr="C:\Users\sadati-h\Desktop\Picsart_24-03-26_08-53-38-98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97469" y="0"/>
            <a:ext cx="1394533" cy="16383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57903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312B50B7-31FC-4090-A029-6ACA19EAF8A2}"/>
              </a:ext>
            </a:extLst>
          </p:cNvPr>
          <p:cNvSpPr txBox="1"/>
          <p:nvPr/>
        </p:nvSpPr>
        <p:spPr>
          <a:xfrm>
            <a:off x="413658" y="889843"/>
            <a:ext cx="9046028" cy="507831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 rtl="1">
              <a:lnSpc>
                <a:spcPct val="120000"/>
              </a:lnSpc>
              <a:spcAft>
                <a:spcPts val="1200"/>
              </a:spcAft>
            </a:pPr>
            <a:r>
              <a:rPr lang="fa-IR" sz="5400" spc="-15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مديريت مخابرات </a:t>
            </a:r>
            <a:r>
              <a:rPr lang="fa-IR" sz="5400" spc="-15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شركت خطوط لوله و مخابرات نفت ايران</a:t>
            </a:r>
            <a:r>
              <a:rPr lang="fa-IR" sz="5400" spc="-15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، با سابقه اي به اندازه عمر صنعت نفت در ايران تامين كننده ارتباطات بخش هاي مختلف اين صنعت مي باشد</a:t>
            </a:r>
            <a:r>
              <a:rPr lang="en-US" sz="5400" spc="-15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.</a:t>
            </a:r>
            <a:endParaRPr lang="en-US" sz="5400" b="1" spc="-150" dirty="0">
              <a:ln w="3175">
                <a:noFill/>
              </a:ln>
              <a:gradFill flip="none" rotWithShape="1">
                <a:gsLst>
                  <a:gs pos="0">
                    <a:srgbClr val="B10E23"/>
                  </a:gs>
                  <a:gs pos="100000">
                    <a:srgbClr val="ED1B35"/>
                  </a:gs>
                </a:gsLst>
                <a:lin ang="0" scaled="1"/>
                <a:tileRect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alezar" panose="00000500000000000000" pitchFamily="2" charset="-78"/>
              <a:cs typeface="B Titr" pitchFamily="2" charset="-78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825439AA-0D22-4119-9CBF-016466FBADD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720"/>
          <a:stretch/>
        </p:blipFill>
        <p:spPr>
          <a:xfrm>
            <a:off x="9779000" y="0"/>
            <a:ext cx="2413000" cy="6858000"/>
          </a:xfrm>
          <a:prstGeom prst="rect">
            <a:avLst/>
          </a:prstGeom>
        </p:spPr>
      </p:pic>
      <p:pic>
        <p:nvPicPr>
          <p:cNvPr id="5" name="Picture 3" descr="C:\Users\sadati-h\Desktop\Picsart_24-03-26_08-53-38-98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2501" y="101599"/>
            <a:ext cx="1632499" cy="191786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61969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2117</TotalTime>
  <Words>588</Words>
  <Application>Microsoft Office PowerPoint</Application>
  <PresentationFormat>Custom</PresentationFormat>
  <Paragraphs>27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Lalezar</vt:lpstr>
      <vt:lpstr>Calibri Light</vt:lpstr>
      <vt:lpstr>Calibri</vt:lpstr>
      <vt:lpstr>B Titr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amiros</dc:creator>
  <cp:lastModifiedBy>moradi-y</cp:lastModifiedBy>
  <cp:revision>163</cp:revision>
  <dcterms:created xsi:type="dcterms:W3CDTF">2019-12-22T07:18:48Z</dcterms:created>
  <dcterms:modified xsi:type="dcterms:W3CDTF">2025-05-05T06:10:36Z</dcterms:modified>
</cp:coreProperties>
</file>